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522" r:id="rId2"/>
    <p:sldId id="511" r:id="rId3"/>
    <p:sldId id="512" r:id="rId4"/>
    <p:sldId id="513" r:id="rId5"/>
    <p:sldId id="490" r:id="rId6"/>
    <p:sldId id="491" r:id="rId7"/>
    <p:sldId id="489" r:id="rId8"/>
    <p:sldId id="519" r:id="rId9"/>
    <p:sldId id="508" r:id="rId10"/>
    <p:sldId id="496" r:id="rId11"/>
    <p:sldId id="506" r:id="rId12"/>
    <p:sldId id="494" r:id="rId13"/>
    <p:sldId id="509" r:id="rId14"/>
    <p:sldId id="510" r:id="rId15"/>
    <p:sldId id="505" r:id="rId16"/>
    <p:sldId id="499" r:id="rId17"/>
    <p:sldId id="520" r:id="rId18"/>
    <p:sldId id="493" r:id="rId19"/>
    <p:sldId id="521" r:id="rId20"/>
    <p:sldId id="514" r:id="rId21"/>
    <p:sldId id="516" r:id="rId22"/>
    <p:sldId id="518" r:id="rId23"/>
    <p:sldId id="515" r:id="rId24"/>
    <p:sldId id="517" r:id="rId25"/>
  </p:sldIdLst>
  <p:sldSz cx="12192000" cy="6858000"/>
  <p:notesSz cx="6735763" cy="986631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1E1462A-BFD6-4591-87BA-161FDB74277C}">
          <p14:sldIdLst>
            <p14:sldId id="522"/>
            <p14:sldId id="511"/>
            <p14:sldId id="512"/>
            <p14:sldId id="513"/>
            <p14:sldId id="490"/>
            <p14:sldId id="491"/>
            <p14:sldId id="489"/>
            <p14:sldId id="519"/>
            <p14:sldId id="508"/>
            <p14:sldId id="496"/>
            <p14:sldId id="506"/>
            <p14:sldId id="494"/>
            <p14:sldId id="509"/>
            <p14:sldId id="510"/>
            <p14:sldId id="505"/>
            <p14:sldId id="499"/>
            <p14:sldId id="520"/>
            <p14:sldId id="493"/>
            <p14:sldId id="521"/>
            <p14:sldId id="514"/>
            <p14:sldId id="516"/>
            <p14:sldId id="518"/>
            <p14:sldId id="515"/>
            <p14:sldId id="5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00"/>
    <a:srgbClr val="FF7C80"/>
    <a:srgbClr val="F4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343" autoAdjust="0"/>
  </p:normalViewPr>
  <p:slideViewPr>
    <p:cSldViewPr snapToGrid="0">
      <p:cViewPr varScale="1">
        <p:scale>
          <a:sx n="50" d="100"/>
          <a:sy n="50" d="100"/>
        </p:scale>
        <p:origin x="-8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Sistemas\Downloads\cuadro-1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67410323709501"/>
          <c:y val="0.106481481481481"/>
          <c:w val="0.49687401574803097"/>
          <c:h val="0.8281233595800520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9737716671125766E-2"/>
                  <c:y val="-0.129886821583264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Permisos</a:t>
                    </a:r>
                    <a:r>
                      <a:rPr lang="en-US" dirty="0"/>
                      <a:t>
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3819553805774"/>
                      <c:h val="0.16645851560221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9716951645728"/>
                  <c:y val="-5.25435738617352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901979579607099"/>
                  <c:y val="0.1350969570524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8611111111111101"/>
                  <c:y val="8.4875562720133296E-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7872219521021"/>
                  <c:y val="-9.63561026245380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Hoja1!$L$24:$L$28</c:f>
              <c:strCache>
                <c:ptCount val="5"/>
                <c:pt idx="0">
                  <c:v>Permisos y certificaciones</c:v>
                </c:pt>
                <c:pt idx="1">
                  <c:v>Seguridad</c:v>
                </c:pt>
                <c:pt idx="2">
                  <c:v>Transporte</c:v>
                </c:pt>
                <c:pt idx="3">
                  <c:v>Carga, descarga, tratamiento</c:v>
                </c:pt>
                <c:pt idx="4">
                  <c:v>Mermas</c:v>
                </c:pt>
              </c:strCache>
            </c:strRef>
          </c:cat>
          <c:val>
            <c:numRef>
              <c:f>Hoja1!$M$24:$M$28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20</c:v>
                </c:pt>
                <c:pt idx="3">
                  <c:v>38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'[cuadro-105.xlsx]Cuadro 105'!$AO$41:$AV$41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'[cuadro-105.xlsx]Cuadro 105'!$AO$48:$AV$48</c:f>
              <c:numCache>
                <c:formatCode>#,##0.0</c:formatCode>
                <c:ptCount val="8"/>
                <c:pt idx="0">
                  <c:v>3.5143173023079601</c:v>
                </c:pt>
                <c:pt idx="1">
                  <c:v>3.5216172755481998</c:v>
                </c:pt>
                <c:pt idx="2">
                  <c:v>3.3023965623873601</c:v>
                </c:pt>
                <c:pt idx="3">
                  <c:v>2.73465381669484</c:v>
                </c:pt>
                <c:pt idx="4">
                  <c:v>2.3612810547586802</c:v>
                </c:pt>
                <c:pt idx="5">
                  <c:v>2.6860970160314501</c:v>
                </c:pt>
                <c:pt idx="6">
                  <c:v>2.6720162741605402</c:v>
                </c:pt>
                <c:pt idx="7">
                  <c:v>2.38986394044404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550592"/>
        <c:axId val="191552128"/>
      </c:barChart>
      <c:catAx>
        <c:axId val="19155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91552128"/>
        <c:crosses val="autoZero"/>
        <c:auto val="1"/>
        <c:lblAlgn val="ctr"/>
        <c:lblOffset val="100"/>
        <c:noMultiLvlLbl val="0"/>
      </c:catAx>
      <c:valAx>
        <c:axId val="19155212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9155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A8367-10FE-4382-B97B-3379F36C5A93}" type="datetimeFigureOut">
              <a:rPr lang="es-PE" smtClean="0"/>
              <a:t>13/06/2018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04238-5E7A-4D29-8E56-E4CC747AD9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240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4238-5E7A-4D29-8E56-E4CC747AD9B6}" type="slidenum">
              <a:rPr lang="es-PE" smtClean="0"/>
              <a:t>7</a:t>
            </a:fld>
            <a:endParaRPr lang="es-P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4238-5E7A-4D29-8E56-E4CC747AD9B6}" type="slidenum">
              <a:rPr lang="es-PE" smtClean="0"/>
              <a:t>20</a:t>
            </a:fld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4238-5E7A-4D29-8E56-E4CC747AD9B6}" type="slidenum">
              <a:rPr lang="es-PE" smtClean="0"/>
              <a:t>9</a:t>
            </a:fld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4238-5E7A-4D29-8E56-E4CC747AD9B6}" type="slidenum">
              <a:rPr lang="es-PE" smtClean="0"/>
              <a:t>10</a:t>
            </a:fld>
            <a:endParaRPr lang="es-P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4238-5E7A-4D29-8E56-E4CC747AD9B6}" type="slidenum">
              <a:rPr lang="es-PE" smtClean="0"/>
              <a:t>11</a:t>
            </a:fld>
            <a:endParaRPr 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4238-5E7A-4D29-8E56-E4CC747AD9B6}" type="slidenum">
              <a:rPr lang="es-PE" smtClean="0"/>
              <a:t>12</a:t>
            </a:fld>
            <a:endParaRPr lang="es-P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4238-5E7A-4D29-8E56-E4CC747AD9B6}" type="slidenum">
              <a:rPr lang="es-PE" smtClean="0"/>
              <a:t>14</a:t>
            </a:fld>
            <a:endParaRPr lang="es-P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4238-5E7A-4D29-8E56-E4CC747AD9B6}" type="slidenum">
              <a:rPr lang="es-PE" smtClean="0"/>
              <a:t>15</a:t>
            </a:fld>
            <a:endParaRPr lang="es-P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4238-5E7A-4D29-8E56-E4CC747AD9B6}" type="slidenum">
              <a:rPr lang="es-PE" smtClean="0"/>
              <a:t>16</a:t>
            </a:fld>
            <a:endParaRPr lang="es-P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4238-5E7A-4D29-8E56-E4CC747AD9B6}" type="slidenum">
              <a:rPr lang="es-PE" smtClean="0"/>
              <a:t>18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7FED-5B30-4E00-82DC-1D9C4D1FF07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t>13/06/2018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CB-56E3-4292-A79D-45939B33A6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7FED-5B30-4E00-82DC-1D9C4D1FF07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t>13/06/2018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CB-56E3-4292-A79D-45939B33A6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/>
          <a:srcRect r="521" b="22957"/>
          <a:stretch>
            <a:fillRect/>
          </a:stretch>
        </p:blipFill>
        <p:spPr>
          <a:xfrm>
            <a:off x="0" y="0"/>
            <a:ext cx="12192000" cy="55224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7323" y="5799245"/>
            <a:ext cx="4344291" cy="891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7FED-5B30-4E00-82DC-1D9C4D1FF07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t>13/06/2018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CB-56E3-4292-A79D-45939B33A6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/>
          <a:srcRect t="11984" r="51125"/>
          <a:stretch>
            <a:fillRect/>
          </a:stretch>
        </p:blipFill>
        <p:spPr>
          <a:xfrm>
            <a:off x="0" y="0"/>
            <a:ext cx="12192000" cy="11150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7FED-5B30-4E00-82DC-1D9C4D1FF07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t>13/06/2018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CB-56E3-4292-A79D-45939B33A6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9" y="105327"/>
            <a:ext cx="11540924" cy="6539948"/>
          </a:xfrm>
          <a:prstGeom prst="rect">
            <a:avLst/>
          </a:prstGeom>
        </p:spPr>
      </p:pic>
      <p:sp>
        <p:nvSpPr>
          <p:cNvPr id="7" name="Elipse 6"/>
          <p:cNvSpPr/>
          <p:nvPr userDrawn="1"/>
        </p:nvSpPr>
        <p:spPr>
          <a:xfrm>
            <a:off x="4038600" y="105327"/>
            <a:ext cx="457200" cy="5042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cxnSp>
        <p:nvCxnSpPr>
          <p:cNvPr id="9" name="Conector recto 8"/>
          <p:cNvCxnSpPr/>
          <p:nvPr userDrawn="1"/>
        </p:nvCxnSpPr>
        <p:spPr>
          <a:xfrm flipV="1">
            <a:off x="3570767" y="185287"/>
            <a:ext cx="914400" cy="848626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 userDrawn="1"/>
        </p:nvSpPr>
        <p:spPr>
          <a:xfrm>
            <a:off x="2181726" y="336884"/>
            <a:ext cx="2454442" cy="1010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3177323" y="335508"/>
            <a:ext cx="336083" cy="1138989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7FED-5B30-4E00-82DC-1D9C4D1FF07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t>13/06/2018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E0CB-56E3-4292-A79D-45939B33A6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7FED-5B30-4E00-82DC-1D9C4D1FF07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t>13/06/2018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E0CB-56E3-4292-A79D-45939B33A6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95450" y="2023104"/>
            <a:ext cx="8610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Consejo Privado de Competitividad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[Logística]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207" t="9727" b="9600"/>
          <a:stretch>
            <a:fillRect/>
          </a:stretch>
        </p:blipFill>
        <p:spPr>
          <a:xfrm>
            <a:off x="10491537" y="6451105"/>
            <a:ext cx="1604210" cy="283096"/>
          </a:xfrm>
          <a:prstGeom prst="rect">
            <a:avLst/>
          </a:prstGeom>
          <a:solidFill>
            <a:srgbClr val="FF3F3F">
              <a:alpha val="52000"/>
            </a:srgbClr>
          </a:solidFill>
        </p:spPr>
      </p:pic>
    </p:spTree>
    <p:extLst>
      <p:ext uri="{BB962C8B-B14F-4D97-AF65-F5344CB8AC3E}">
        <p14:creationId xmlns:p14="http://schemas.microsoft.com/office/powerpoint/2010/main" val="118287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147104" y="151811"/>
            <a:ext cx="1126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Acción clave: Organismo excepcional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6560" y="1047749"/>
            <a:ext cx="11931824" cy="501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</a:rPr>
              <a:t>Creación de un organismo excepcional </a:t>
            </a:r>
            <a:r>
              <a:rPr lang="en-US" sz="2400" b="1" dirty="0" smtClean="0">
                <a:solidFill>
                  <a:schemeClr val="tx1"/>
                </a:solidFill>
              </a:rPr>
              <a:t>encargado </a:t>
            </a:r>
            <a:r>
              <a:rPr lang="en-US" sz="2400" b="1" dirty="0">
                <a:solidFill>
                  <a:schemeClr val="tx1"/>
                </a:solidFill>
              </a:rPr>
              <a:t>del planeamiento, formulación y ejecución de proyectos de infraestructura orientados a tres ejes logísticos comenzando por el Callao.</a:t>
            </a:r>
          </a:p>
          <a:p>
            <a:pPr algn="just"/>
            <a:endParaRPr lang="es-MX" sz="2400" b="1" dirty="0">
              <a:solidFill>
                <a:schemeClr val="tx1"/>
              </a:solidFill>
            </a:endParaRPr>
          </a:p>
          <a:p>
            <a:pPr marL="176530" indent="-17653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</a:rPr>
              <a:t>El organismo podrá definir a los ejecutores de los proyectos y/o ejecutar los proyectos directamente. </a:t>
            </a:r>
          </a:p>
          <a:p>
            <a:pPr marL="176530" indent="-17653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</a:rPr>
              <a:t>Encargado de otorgar todos los permisos para la ejecución y entregar  terrenos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es-MX" sz="2400" b="1" dirty="0">
              <a:solidFill>
                <a:schemeClr val="tx1"/>
              </a:solidFill>
            </a:endParaRPr>
          </a:p>
          <a:p>
            <a:pPr marL="176530" indent="-17653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</a:rPr>
              <a:t>Marco de contratación ágil y flexible: </a:t>
            </a:r>
            <a:r>
              <a:rPr lang="en-US" sz="2400" b="1" dirty="0">
                <a:solidFill>
                  <a:schemeClr val="tx1"/>
                </a:solidFill>
              </a:rPr>
              <a:t>d</a:t>
            </a:r>
            <a:r>
              <a:rPr lang="es-MX" sz="2400" b="1" dirty="0">
                <a:solidFill>
                  <a:schemeClr val="tx1"/>
                </a:solidFill>
              </a:rPr>
              <a:t>e</a:t>
            </a:r>
            <a:r>
              <a:rPr lang="en-US" sz="2400" b="1" dirty="0">
                <a:solidFill>
                  <a:schemeClr val="tx1"/>
                </a:solidFill>
              </a:rPr>
              <a:t>berá</a:t>
            </a:r>
            <a:r>
              <a:rPr lang="es-MX" sz="2400" b="1" dirty="0">
                <a:solidFill>
                  <a:schemeClr val="tx1"/>
                </a:solidFill>
              </a:rPr>
              <a:t> contratar a un PMO para la adecuada </a:t>
            </a:r>
            <a:r>
              <a:rPr lang="es-MX" sz="2400" b="1" dirty="0" smtClean="0">
                <a:solidFill>
                  <a:schemeClr val="tx1"/>
                </a:solidFill>
              </a:rPr>
              <a:t>ejecución (ejemplo Panamericanos). </a:t>
            </a:r>
            <a:endParaRPr lang="es-MX" sz="2400" b="1" dirty="0">
              <a:solidFill>
                <a:schemeClr val="tx1"/>
              </a:solidFill>
            </a:endParaRPr>
          </a:p>
          <a:p>
            <a:pPr marL="176530" indent="-17653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Infraestructura </a:t>
            </a:r>
            <a:r>
              <a:rPr lang="en-US" sz="2400" b="1" dirty="0">
                <a:solidFill>
                  <a:schemeClr val="tx1"/>
                </a:solidFill>
              </a:rPr>
              <a:t>por desarrollar: optimización de principales vías de acceso al Puerto del Callao (Manco Cápac, Argentina, Atalaya, Gambetta, Guardia Chalaca, vías alternativas); </a:t>
            </a:r>
            <a:r>
              <a:rPr lang="en-US" sz="2400" b="1" dirty="0" smtClean="0">
                <a:solidFill>
                  <a:schemeClr val="tx1"/>
                </a:solidFill>
              </a:rPr>
              <a:t>antepuerto, entre otros.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7791459" y="1120056"/>
            <a:ext cx="4320480" cy="5258357"/>
            <a:chOff x="8688740" y="1537623"/>
            <a:chExt cx="4320480" cy="5258357"/>
          </a:xfrm>
        </p:grpSpPr>
        <p:grpSp>
          <p:nvGrpSpPr>
            <p:cNvPr id="2" name="Grupo 1"/>
            <p:cNvGrpSpPr/>
            <p:nvPr/>
          </p:nvGrpSpPr>
          <p:grpSpPr>
            <a:xfrm>
              <a:off x="8688740" y="1537623"/>
              <a:ext cx="4320480" cy="5258357"/>
              <a:chOff x="7569169" y="1797442"/>
              <a:chExt cx="4320480" cy="5258357"/>
            </a:xfrm>
          </p:grpSpPr>
          <p:pic>
            <p:nvPicPr>
              <p:cNvPr id="53" name="Picture 2" descr="https://lh3.googleusercontent.com/-pg-mVyHUEH8/WNwqYsz6PwI/AAAAAAAAEkM/_eiOhDuWZdgUgz3eokZXvAW2qWX1F21YQCL0B/h1121/2017-03-29.bm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610" b="-220"/>
              <a:stretch>
                <a:fillRect/>
              </a:stretch>
            </p:blipFill>
            <p:spPr bwMode="auto">
              <a:xfrm>
                <a:off x="8122397" y="1797442"/>
                <a:ext cx="3767252" cy="52583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172 Forma libre"/>
              <p:cNvSpPr/>
              <p:nvPr/>
            </p:nvSpPr>
            <p:spPr>
              <a:xfrm>
                <a:off x="8377058" y="3174535"/>
                <a:ext cx="468803" cy="890674"/>
              </a:xfrm>
              <a:custGeom>
                <a:avLst/>
                <a:gdLst>
                  <a:gd name="connsiteX0" fmla="*/ 19274 w 453383"/>
                  <a:gd name="connsiteY0" fmla="*/ 0 h 886691"/>
                  <a:gd name="connsiteX1" fmla="*/ 10038 w 453383"/>
                  <a:gd name="connsiteY1" fmla="*/ 96982 h 886691"/>
                  <a:gd name="connsiteX2" fmla="*/ 23892 w 453383"/>
                  <a:gd name="connsiteY2" fmla="*/ 101600 h 886691"/>
                  <a:gd name="connsiteX3" fmla="*/ 37747 w 453383"/>
                  <a:gd name="connsiteY3" fmla="*/ 110836 h 886691"/>
                  <a:gd name="connsiteX4" fmla="*/ 46983 w 453383"/>
                  <a:gd name="connsiteY4" fmla="*/ 152400 h 886691"/>
                  <a:gd name="connsiteX5" fmla="*/ 56220 w 453383"/>
                  <a:gd name="connsiteY5" fmla="*/ 180109 h 886691"/>
                  <a:gd name="connsiteX6" fmla="*/ 60838 w 453383"/>
                  <a:gd name="connsiteY6" fmla="*/ 193964 h 886691"/>
                  <a:gd name="connsiteX7" fmla="*/ 65456 w 453383"/>
                  <a:gd name="connsiteY7" fmla="*/ 207818 h 886691"/>
                  <a:gd name="connsiteX8" fmla="*/ 70074 w 453383"/>
                  <a:gd name="connsiteY8" fmla="*/ 230909 h 886691"/>
                  <a:gd name="connsiteX9" fmla="*/ 74692 w 453383"/>
                  <a:gd name="connsiteY9" fmla="*/ 244764 h 886691"/>
                  <a:gd name="connsiteX10" fmla="*/ 79311 w 453383"/>
                  <a:gd name="connsiteY10" fmla="*/ 263236 h 886691"/>
                  <a:gd name="connsiteX11" fmla="*/ 83929 w 453383"/>
                  <a:gd name="connsiteY11" fmla="*/ 318654 h 886691"/>
                  <a:gd name="connsiteX12" fmla="*/ 93165 w 453383"/>
                  <a:gd name="connsiteY12" fmla="*/ 327891 h 886691"/>
                  <a:gd name="connsiteX13" fmla="*/ 107020 w 453383"/>
                  <a:gd name="connsiteY13" fmla="*/ 360218 h 886691"/>
                  <a:gd name="connsiteX14" fmla="*/ 111638 w 453383"/>
                  <a:gd name="connsiteY14" fmla="*/ 374073 h 886691"/>
                  <a:gd name="connsiteX15" fmla="*/ 125492 w 453383"/>
                  <a:gd name="connsiteY15" fmla="*/ 383309 h 886691"/>
                  <a:gd name="connsiteX16" fmla="*/ 143965 w 453383"/>
                  <a:gd name="connsiteY16" fmla="*/ 392545 h 886691"/>
                  <a:gd name="connsiteX17" fmla="*/ 162438 w 453383"/>
                  <a:gd name="connsiteY17" fmla="*/ 397164 h 886691"/>
                  <a:gd name="connsiteX18" fmla="*/ 176292 w 453383"/>
                  <a:gd name="connsiteY18" fmla="*/ 401782 h 886691"/>
                  <a:gd name="connsiteX19" fmla="*/ 190147 w 453383"/>
                  <a:gd name="connsiteY19" fmla="*/ 424873 h 886691"/>
                  <a:gd name="connsiteX20" fmla="*/ 194765 w 453383"/>
                  <a:gd name="connsiteY20" fmla="*/ 438727 h 886691"/>
                  <a:gd name="connsiteX21" fmla="*/ 204002 w 453383"/>
                  <a:gd name="connsiteY21" fmla="*/ 447964 h 886691"/>
                  <a:gd name="connsiteX22" fmla="*/ 213238 w 453383"/>
                  <a:gd name="connsiteY22" fmla="*/ 461818 h 886691"/>
                  <a:gd name="connsiteX23" fmla="*/ 236329 w 453383"/>
                  <a:gd name="connsiteY23" fmla="*/ 484909 h 886691"/>
                  <a:gd name="connsiteX24" fmla="*/ 245565 w 453383"/>
                  <a:gd name="connsiteY24" fmla="*/ 512618 h 886691"/>
                  <a:gd name="connsiteX25" fmla="*/ 250183 w 453383"/>
                  <a:gd name="connsiteY25" fmla="*/ 526473 h 886691"/>
                  <a:gd name="connsiteX26" fmla="*/ 259420 w 453383"/>
                  <a:gd name="connsiteY26" fmla="*/ 535709 h 886691"/>
                  <a:gd name="connsiteX27" fmla="*/ 282511 w 453383"/>
                  <a:gd name="connsiteY27" fmla="*/ 577273 h 886691"/>
                  <a:gd name="connsiteX28" fmla="*/ 291747 w 453383"/>
                  <a:gd name="connsiteY28" fmla="*/ 591127 h 886691"/>
                  <a:gd name="connsiteX29" fmla="*/ 310220 w 453383"/>
                  <a:gd name="connsiteY29" fmla="*/ 609600 h 886691"/>
                  <a:gd name="connsiteX30" fmla="*/ 333311 w 453383"/>
                  <a:gd name="connsiteY30" fmla="*/ 632691 h 886691"/>
                  <a:gd name="connsiteX31" fmla="*/ 333311 w 453383"/>
                  <a:gd name="connsiteY31" fmla="*/ 711200 h 886691"/>
                  <a:gd name="connsiteX32" fmla="*/ 337929 w 453383"/>
                  <a:gd name="connsiteY32" fmla="*/ 725054 h 886691"/>
                  <a:gd name="connsiteX33" fmla="*/ 347165 w 453383"/>
                  <a:gd name="connsiteY33" fmla="*/ 734291 h 886691"/>
                  <a:gd name="connsiteX34" fmla="*/ 365638 w 453383"/>
                  <a:gd name="connsiteY34" fmla="*/ 757382 h 886691"/>
                  <a:gd name="connsiteX35" fmla="*/ 374874 w 453383"/>
                  <a:gd name="connsiteY35" fmla="*/ 785091 h 886691"/>
                  <a:gd name="connsiteX36" fmla="*/ 379492 w 453383"/>
                  <a:gd name="connsiteY36" fmla="*/ 798945 h 886691"/>
                  <a:gd name="connsiteX37" fmla="*/ 388729 w 453383"/>
                  <a:gd name="connsiteY37" fmla="*/ 808182 h 886691"/>
                  <a:gd name="connsiteX38" fmla="*/ 407202 w 453383"/>
                  <a:gd name="connsiteY38" fmla="*/ 826654 h 886691"/>
                  <a:gd name="connsiteX39" fmla="*/ 425674 w 453383"/>
                  <a:gd name="connsiteY39" fmla="*/ 849745 h 886691"/>
                  <a:gd name="connsiteX40" fmla="*/ 444147 w 453383"/>
                  <a:gd name="connsiteY40" fmla="*/ 858982 h 886691"/>
                  <a:gd name="connsiteX41" fmla="*/ 453383 w 453383"/>
                  <a:gd name="connsiteY41" fmla="*/ 886691 h 88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53383" h="886691">
                    <a:moveTo>
                      <a:pt x="19274" y="0"/>
                    </a:moveTo>
                    <a:cubicBezTo>
                      <a:pt x="-3536" y="38019"/>
                      <a:pt x="-5423" y="31271"/>
                      <a:pt x="10038" y="96982"/>
                    </a:cubicBezTo>
                    <a:cubicBezTo>
                      <a:pt x="11153" y="101720"/>
                      <a:pt x="19538" y="99423"/>
                      <a:pt x="23892" y="101600"/>
                    </a:cubicBezTo>
                    <a:cubicBezTo>
                      <a:pt x="28856" y="104082"/>
                      <a:pt x="33129" y="107757"/>
                      <a:pt x="37747" y="110836"/>
                    </a:cubicBezTo>
                    <a:cubicBezTo>
                      <a:pt x="50963" y="150486"/>
                      <a:pt x="30722" y="87359"/>
                      <a:pt x="46983" y="152400"/>
                    </a:cubicBezTo>
                    <a:cubicBezTo>
                      <a:pt x="49344" y="161845"/>
                      <a:pt x="53141" y="170873"/>
                      <a:pt x="56220" y="180109"/>
                    </a:cubicBezTo>
                    <a:lnTo>
                      <a:pt x="60838" y="193964"/>
                    </a:lnTo>
                    <a:cubicBezTo>
                      <a:pt x="62377" y="198582"/>
                      <a:pt x="64501" y="203045"/>
                      <a:pt x="65456" y="207818"/>
                    </a:cubicBezTo>
                    <a:cubicBezTo>
                      <a:pt x="66995" y="215515"/>
                      <a:pt x="68170" y="223294"/>
                      <a:pt x="70074" y="230909"/>
                    </a:cubicBezTo>
                    <a:cubicBezTo>
                      <a:pt x="71255" y="235632"/>
                      <a:pt x="73355" y="240083"/>
                      <a:pt x="74692" y="244764"/>
                    </a:cubicBezTo>
                    <a:cubicBezTo>
                      <a:pt x="76436" y="250867"/>
                      <a:pt x="77771" y="257079"/>
                      <a:pt x="79311" y="263236"/>
                    </a:cubicBezTo>
                    <a:cubicBezTo>
                      <a:pt x="80850" y="281709"/>
                      <a:pt x="80045" y="300529"/>
                      <a:pt x="83929" y="318654"/>
                    </a:cubicBezTo>
                    <a:cubicBezTo>
                      <a:pt x="84841" y="322911"/>
                      <a:pt x="91218" y="323996"/>
                      <a:pt x="93165" y="327891"/>
                    </a:cubicBezTo>
                    <a:cubicBezTo>
                      <a:pt x="122972" y="387509"/>
                      <a:pt x="73413" y="309812"/>
                      <a:pt x="107020" y="360218"/>
                    </a:cubicBezTo>
                    <a:cubicBezTo>
                      <a:pt x="108559" y="364836"/>
                      <a:pt x="108597" y="370272"/>
                      <a:pt x="111638" y="374073"/>
                    </a:cubicBezTo>
                    <a:cubicBezTo>
                      <a:pt x="115105" y="378407"/>
                      <a:pt x="120673" y="380555"/>
                      <a:pt x="125492" y="383309"/>
                    </a:cubicBezTo>
                    <a:cubicBezTo>
                      <a:pt x="131469" y="386725"/>
                      <a:pt x="137519" y="390128"/>
                      <a:pt x="143965" y="392545"/>
                    </a:cubicBezTo>
                    <a:cubicBezTo>
                      <a:pt x="149908" y="394774"/>
                      <a:pt x="156335" y="395420"/>
                      <a:pt x="162438" y="397164"/>
                    </a:cubicBezTo>
                    <a:cubicBezTo>
                      <a:pt x="167118" y="398501"/>
                      <a:pt x="171674" y="400243"/>
                      <a:pt x="176292" y="401782"/>
                    </a:cubicBezTo>
                    <a:cubicBezTo>
                      <a:pt x="189379" y="441033"/>
                      <a:pt x="171127" y="393172"/>
                      <a:pt x="190147" y="424873"/>
                    </a:cubicBezTo>
                    <a:cubicBezTo>
                      <a:pt x="192651" y="429047"/>
                      <a:pt x="192260" y="434553"/>
                      <a:pt x="194765" y="438727"/>
                    </a:cubicBezTo>
                    <a:cubicBezTo>
                      <a:pt x="197005" y="442461"/>
                      <a:pt x="201282" y="444564"/>
                      <a:pt x="204002" y="447964"/>
                    </a:cubicBezTo>
                    <a:cubicBezTo>
                      <a:pt x="207469" y="452298"/>
                      <a:pt x="209583" y="457641"/>
                      <a:pt x="213238" y="461818"/>
                    </a:cubicBezTo>
                    <a:cubicBezTo>
                      <a:pt x="220406" y="470010"/>
                      <a:pt x="236329" y="484909"/>
                      <a:pt x="236329" y="484909"/>
                    </a:cubicBezTo>
                    <a:lnTo>
                      <a:pt x="245565" y="512618"/>
                    </a:lnTo>
                    <a:cubicBezTo>
                      <a:pt x="247104" y="517236"/>
                      <a:pt x="246741" y="523031"/>
                      <a:pt x="250183" y="526473"/>
                    </a:cubicBezTo>
                    <a:lnTo>
                      <a:pt x="259420" y="535709"/>
                    </a:lnTo>
                    <a:cubicBezTo>
                      <a:pt x="267548" y="560095"/>
                      <a:pt x="261337" y="545513"/>
                      <a:pt x="282511" y="577273"/>
                    </a:cubicBezTo>
                    <a:cubicBezTo>
                      <a:pt x="285590" y="581891"/>
                      <a:pt x="287822" y="587202"/>
                      <a:pt x="291747" y="591127"/>
                    </a:cubicBezTo>
                    <a:cubicBezTo>
                      <a:pt x="297905" y="597285"/>
                      <a:pt x="305390" y="602354"/>
                      <a:pt x="310220" y="609600"/>
                    </a:cubicBezTo>
                    <a:cubicBezTo>
                      <a:pt x="322535" y="628072"/>
                      <a:pt x="314838" y="620375"/>
                      <a:pt x="333311" y="632691"/>
                    </a:cubicBezTo>
                    <a:cubicBezTo>
                      <a:pt x="327544" y="673055"/>
                      <a:pt x="326131" y="664531"/>
                      <a:pt x="333311" y="711200"/>
                    </a:cubicBezTo>
                    <a:cubicBezTo>
                      <a:pt x="334051" y="716011"/>
                      <a:pt x="335425" y="720880"/>
                      <a:pt x="337929" y="725054"/>
                    </a:cubicBezTo>
                    <a:cubicBezTo>
                      <a:pt x="340169" y="728788"/>
                      <a:pt x="344445" y="730891"/>
                      <a:pt x="347165" y="734291"/>
                    </a:cubicBezTo>
                    <a:cubicBezTo>
                      <a:pt x="370469" y="763420"/>
                      <a:pt x="343337" y="735079"/>
                      <a:pt x="365638" y="757382"/>
                    </a:cubicBezTo>
                    <a:lnTo>
                      <a:pt x="374874" y="785091"/>
                    </a:lnTo>
                    <a:cubicBezTo>
                      <a:pt x="376413" y="789709"/>
                      <a:pt x="376050" y="795503"/>
                      <a:pt x="379492" y="798945"/>
                    </a:cubicBezTo>
                    <a:lnTo>
                      <a:pt x="388729" y="808182"/>
                    </a:lnTo>
                    <a:cubicBezTo>
                      <a:pt x="396939" y="832813"/>
                      <a:pt x="386676" y="814338"/>
                      <a:pt x="407202" y="826654"/>
                    </a:cubicBezTo>
                    <a:cubicBezTo>
                      <a:pt x="423912" y="836680"/>
                      <a:pt x="409498" y="836265"/>
                      <a:pt x="425674" y="849745"/>
                    </a:cubicBezTo>
                    <a:cubicBezTo>
                      <a:pt x="430963" y="854152"/>
                      <a:pt x="437989" y="855903"/>
                      <a:pt x="444147" y="858982"/>
                    </a:cubicBezTo>
                    <a:lnTo>
                      <a:pt x="453383" y="886691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0" name="173 Elipse"/>
              <p:cNvSpPr/>
              <p:nvPr/>
            </p:nvSpPr>
            <p:spPr>
              <a:xfrm>
                <a:off x="8392270" y="3167367"/>
                <a:ext cx="14400" cy="14400"/>
              </a:xfrm>
              <a:prstGeom prst="ellipse">
                <a:avLst/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grpSp>
            <p:nvGrpSpPr>
              <p:cNvPr id="71" name="238 Grupo"/>
              <p:cNvGrpSpPr/>
              <p:nvPr/>
            </p:nvGrpSpPr>
            <p:grpSpPr>
              <a:xfrm>
                <a:off x="8845861" y="4060066"/>
                <a:ext cx="1108692" cy="1164580"/>
                <a:chOff x="3491880" y="3267966"/>
                <a:chExt cx="1108692" cy="1164580"/>
              </a:xfrm>
            </p:grpSpPr>
            <p:sp>
              <p:nvSpPr>
                <p:cNvPr id="72" name="239 Forma libre"/>
                <p:cNvSpPr/>
                <p:nvPr/>
              </p:nvSpPr>
              <p:spPr>
                <a:xfrm>
                  <a:off x="3491880" y="3267966"/>
                  <a:ext cx="251351" cy="468034"/>
                </a:xfrm>
                <a:custGeom>
                  <a:avLst/>
                  <a:gdLst>
                    <a:gd name="connsiteX0" fmla="*/ 0 w 251351"/>
                    <a:gd name="connsiteY0" fmla="*/ 0 h 468034"/>
                    <a:gd name="connsiteX1" fmla="*/ 21668 w 251351"/>
                    <a:gd name="connsiteY1" fmla="*/ 13001 h 468034"/>
                    <a:gd name="connsiteX2" fmla="*/ 47670 w 251351"/>
                    <a:gd name="connsiteY2" fmla="*/ 34669 h 468034"/>
                    <a:gd name="connsiteX3" fmla="*/ 56337 w 251351"/>
                    <a:gd name="connsiteY3" fmla="*/ 47670 h 468034"/>
                    <a:gd name="connsiteX4" fmla="*/ 91006 w 251351"/>
                    <a:gd name="connsiteY4" fmla="*/ 60671 h 468034"/>
                    <a:gd name="connsiteX5" fmla="*/ 104007 w 251351"/>
                    <a:gd name="connsiteY5" fmla="*/ 65005 h 468034"/>
                    <a:gd name="connsiteX6" fmla="*/ 112674 w 251351"/>
                    <a:gd name="connsiteY6" fmla="*/ 78005 h 468034"/>
                    <a:gd name="connsiteX7" fmla="*/ 121342 w 251351"/>
                    <a:gd name="connsiteY7" fmla="*/ 112675 h 468034"/>
                    <a:gd name="connsiteX8" fmla="*/ 130009 w 251351"/>
                    <a:gd name="connsiteY8" fmla="*/ 138677 h 468034"/>
                    <a:gd name="connsiteX9" fmla="*/ 134343 w 251351"/>
                    <a:gd name="connsiteY9" fmla="*/ 156011 h 468034"/>
                    <a:gd name="connsiteX10" fmla="*/ 151677 w 251351"/>
                    <a:gd name="connsiteY10" fmla="*/ 182013 h 468034"/>
                    <a:gd name="connsiteX11" fmla="*/ 160345 w 251351"/>
                    <a:gd name="connsiteY11" fmla="*/ 238351 h 468034"/>
                    <a:gd name="connsiteX12" fmla="*/ 182013 w 251351"/>
                    <a:gd name="connsiteY12" fmla="*/ 277353 h 468034"/>
                    <a:gd name="connsiteX13" fmla="*/ 186346 w 251351"/>
                    <a:gd name="connsiteY13" fmla="*/ 316356 h 468034"/>
                    <a:gd name="connsiteX14" fmla="*/ 195014 w 251351"/>
                    <a:gd name="connsiteY14" fmla="*/ 325023 h 468034"/>
                    <a:gd name="connsiteX15" fmla="*/ 199347 w 251351"/>
                    <a:gd name="connsiteY15" fmla="*/ 346692 h 468034"/>
                    <a:gd name="connsiteX16" fmla="*/ 208015 w 251351"/>
                    <a:gd name="connsiteY16" fmla="*/ 372694 h 468034"/>
                    <a:gd name="connsiteX17" fmla="*/ 212348 w 251351"/>
                    <a:gd name="connsiteY17" fmla="*/ 385695 h 468034"/>
                    <a:gd name="connsiteX18" fmla="*/ 221016 w 251351"/>
                    <a:gd name="connsiteY18" fmla="*/ 398696 h 468034"/>
                    <a:gd name="connsiteX19" fmla="*/ 225349 w 251351"/>
                    <a:gd name="connsiteY19" fmla="*/ 411696 h 468034"/>
                    <a:gd name="connsiteX20" fmla="*/ 234017 w 251351"/>
                    <a:gd name="connsiteY20" fmla="*/ 420364 h 468034"/>
                    <a:gd name="connsiteX21" fmla="*/ 238350 w 251351"/>
                    <a:gd name="connsiteY21" fmla="*/ 437698 h 468034"/>
                    <a:gd name="connsiteX22" fmla="*/ 251351 w 251351"/>
                    <a:gd name="connsiteY22" fmla="*/ 468034 h 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51351" h="468034">
                      <a:moveTo>
                        <a:pt x="0" y="0"/>
                      </a:moveTo>
                      <a:cubicBezTo>
                        <a:pt x="7223" y="4334"/>
                        <a:pt x="15273" y="7519"/>
                        <a:pt x="21668" y="13001"/>
                      </a:cubicBezTo>
                      <a:cubicBezTo>
                        <a:pt x="55968" y="42401"/>
                        <a:pt x="-1673" y="9999"/>
                        <a:pt x="47670" y="34669"/>
                      </a:cubicBezTo>
                      <a:cubicBezTo>
                        <a:pt x="50559" y="39003"/>
                        <a:pt x="52336" y="44336"/>
                        <a:pt x="56337" y="47670"/>
                      </a:cubicBezTo>
                      <a:cubicBezTo>
                        <a:pt x="66873" y="56450"/>
                        <a:pt x="78584" y="57122"/>
                        <a:pt x="91006" y="60671"/>
                      </a:cubicBezTo>
                      <a:cubicBezTo>
                        <a:pt x="95398" y="61926"/>
                        <a:pt x="99673" y="63560"/>
                        <a:pt x="104007" y="65005"/>
                      </a:cubicBezTo>
                      <a:cubicBezTo>
                        <a:pt x="106896" y="69338"/>
                        <a:pt x="110345" y="73347"/>
                        <a:pt x="112674" y="78005"/>
                      </a:cubicBezTo>
                      <a:cubicBezTo>
                        <a:pt x="117934" y="88525"/>
                        <a:pt x="118375" y="101795"/>
                        <a:pt x="121342" y="112675"/>
                      </a:cubicBezTo>
                      <a:cubicBezTo>
                        <a:pt x="123746" y="121489"/>
                        <a:pt x="127793" y="129814"/>
                        <a:pt x="130009" y="138677"/>
                      </a:cubicBezTo>
                      <a:cubicBezTo>
                        <a:pt x="131454" y="144455"/>
                        <a:pt x="131679" y="150684"/>
                        <a:pt x="134343" y="156011"/>
                      </a:cubicBezTo>
                      <a:cubicBezTo>
                        <a:pt x="139001" y="165328"/>
                        <a:pt x="151677" y="182013"/>
                        <a:pt x="151677" y="182013"/>
                      </a:cubicBezTo>
                      <a:cubicBezTo>
                        <a:pt x="151958" y="184546"/>
                        <a:pt x="154983" y="227627"/>
                        <a:pt x="160345" y="238351"/>
                      </a:cubicBezTo>
                      <a:cubicBezTo>
                        <a:pt x="190149" y="297959"/>
                        <a:pt x="170027" y="241399"/>
                        <a:pt x="182013" y="277353"/>
                      </a:cubicBezTo>
                      <a:cubicBezTo>
                        <a:pt x="183457" y="290354"/>
                        <a:pt x="182904" y="303736"/>
                        <a:pt x="186346" y="316356"/>
                      </a:cubicBezTo>
                      <a:cubicBezTo>
                        <a:pt x="187421" y="320298"/>
                        <a:pt x="193405" y="321267"/>
                        <a:pt x="195014" y="325023"/>
                      </a:cubicBezTo>
                      <a:cubicBezTo>
                        <a:pt x="197916" y="331793"/>
                        <a:pt x="197409" y="339586"/>
                        <a:pt x="199347" y="346692"/>
                      </a:cubicBezTo>
                      <a:cubicBezTo>
                        <a:pt x="201751" y="355506"/>
                        <a:pt x="205126" y="364027"/>
                        <a:pt x="208015" y="372694"/>
                      </a:cubicBezTo>
                      <a:cubicBezTo>
                        <a:pt x="209460" y="377028"/>
                        <a:pt x="209814" y="381894"/>
                        <a:pt x="212348" y="385695"/>
                      </a:cubicBezTo>
                      <a:lnTo>
                        <a:pt x="221016" y="398696"/>
                      </a:lnTo>
                      <a:cubicBezTo>
                        <a:pt x="222460" y="403029"/>
                        <a:pt x="222999" y="407779"/>
                        <a:pt x="225349" y="411696"/>
                      </a:cubicBezTo>
                      <a:cubicBezTo>
                        <a:pt x="227451" y="415200"/>
                        <a:pt x="232190" y="416709"/>
                        <a:pt x="234017" y="420364"/>
                      </a:cubicBezTo>
                      <a:cubicBezTo>
                        <a:pt x="236681" y="425691"/>
                        <a:pt x="236639" y="431993"/>
                        <a:pt x="238350" y="437698"/>
                      </a:cubicBezTo>
                      <a:cubicBezTo>
                        <a:pt x="246333" y="464306"/>
                        <a:pt x="240856" y="457537"/>
                        <a:pt x="251351" y="468034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3" name="240 Forma libre"/>
                <p:cNvSpPr/>
                <p:nvPr/>
              </p:nvSpPr>
              <p:spPr>
                <a:xfrm>
                  <a:off x="3734947" y="3722999"/>
                  <a:ext cx="151694" cy="325024"/>
                </a:xfrm>
                <a:custGeom>
                  <a:avLst/>
                  <a:gdLst>
                    <a:gd name="connsiteX0" fmla="*/ 0 w 151694"/>
                    <a:gd name="connsiteY0" fmla="*/ 0 h 325024"/>
                    <a:gd name="connsiteX1" fmla="*/ 21668 w 151694"/>
                    <a:gd name="connsiteY1" fmla="*/ 17335 h 325024"/>
                    <a:gd name="connsiteX2" fmla="*/ 34669 w 151694"/>
                    <a:gd name="connsiteY2" fmla="*/ 26002 h 325024"/>
                    <a:gd name="connsiteX3" fmla="*/ 43337 w 151694"/>
                    <a:gd name="connsiteY3" fmla="*/ 52004 h 325024"/>
                    <a:gd name="connsiteX4" fmla="*/ 47670 w 151694"/>
                    <a:gd name="connsiteY4" fmla="*/ 125676 h 325024"/>
                    <a:gd name="connsiteX5" fmla="*/ 56338 w 151694"/>
                    <a:gd name="connsiteY5" fmla="*/ 138677 h 325024"/>
                    <a:gd name="connsiteX6" fmla="*/ 78006 w 151694"/>
                    <a:gd name="connsiteY6" fmla="*/ 173346 h 325024"/>
                    <a:gd name="connsiteX7" fmla="*/ 91007 w 151694"/>
                    <a:gd name="connsiteY7" fmla="*/ 199348 h 325024"/>
                    <a:gd name="connsiteX8" fmla="*/ 95341 w 151694"/>
                    <a:gd name="connsiteY8" fmla="*/ 212349 h 325024"/>
                    <a:gd name="connsiteX9" fmla="*/ 99674 w 151694"/>
                    <a:gd name="connsiteY9" fmla="*/ 251352 h 325024"/>
                    <a:gd name="connsiteX10" fmla="*/ 117009 w 151694"/>
                    <a:gd name="connsiteY10" fmla="*/ 281687 h 325024"/>
                    <a:gd name="connsiteX11" fmla="*/ 121342 w 151694"/>
                    <a:gd name="connsiteY11" fmla="*/ 294688 h 325024"/>
                    <a:gd name="connsiteX12" fmla="*/ 143011 w 151694"/>
                    <a:gd name="connsiteY12" fmla="*/ 307689 h 325024"/>
                    <a:gd name="connsiteX13" fmla="*/ 151678 w 151694"/>
                    <a:gd name="connsiteY13" fmla="*/ 325024 h 325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94" h="325024">
                      <a:moveTo>
                        <a:pt x="0" y="0"/>
                      </a:moveTo>
                      <a:cubicBezTo>
                        <a:pt x="7223" y="5778"/>
                        <a:pt x="14268" y="11785"/>
                        <a:pt x="21668" y="17335"/>
                      </a:cubicBezTo>
                      <a:cubicBezTo>
                        <a:pt x="25835" y="20460"/>
                        <a:pt x="31908" y="21585"/>
                        <a:pt x="34669" y="26002"/>
                      </a:cubicBezTo>
                      <a:cubicBezTo>
                        <a:pt x="39511" y="33749"/>
                        <a:pt x="43337" y="52004"/>
                        <a:pt x="43337" y="52004"/>
                      </a:cubicBezTo>
                      <a:cubicBezTo>
                        <a:pt x="44781" y="76561"/>
                        <a:pt x="44021" y="101348"/>
                        <a:pt x="47670" y="125676"/>
                      </a:cubicBezTo>
                      <a:cubicBezTo>
                        <a:pt x="48443" y="130827"/>
                        <a:pt x="54223" y="133917"/>
                        <a:pt x="56338" y="138677"/>
                      </a:cubicBezTo>
                      <a:cubicBezTo>
                        <a:pt x="71539" y="172878"/>
                        <a:pt x="54617" y="157754"/>
                        <a:pt x="78006" y="173346"/>
                      </a:cubicBezTo>
                      <a:cubicBezTo>
                        <a:pt x="88900" y="206025"/>
                        <a:pt x="74205" y="165744"/>
                        <a:pt x="91007" y="199348"/>
                      </a:cubicBezTo>
                      <a:cubicBezTo>
                        <a:pt x="93050" y="203434"/>
                        <a:pt x="93896" y="208015"/>
                        <a:pt x="95341" y="212349"/>
                      </a:cubicBezTo>
                      <a:cubicBezTo>
                        <a:pt x="96785" y="225350"/>
                        <a:pt x="96733" y="238606"/>
                        <a:pt x="99674" y="251352"/>
                      </a:cubicBezTo>
                      <a:cubicBezTo>
                        <a:pt x="101615" y="259762"/>
                        <a:pt x="112059" y="274262"/>
                        <a:pt x="117009" y="281687"/>
                      </a:cubicBezTo>
                      <a:cubicBezTo>
                        <a:pt x="118453" y="286021"/>
                        <a:pt x="118992" y="290771"/>
                        <a:pt x="121342" y="294688"/>
                      </a:cubicBezTo>
                      <a:cubicBezTo>
                        <a:pt x="127290" y="304601"/>
                        <a:pt x="132786" y="304280"/>
                        <a:pt x="143011" y="307689"/>
                      </a:cubicBezTo>
                      <a:cubicBezTo>
                        <a:pt x="152479" y="321892"/>
                        <a:pt x="151678" y="315482"/>
                        <a:pt x="151678" y="325024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4" name="241 Forma libre"/>
                <p:cNvSpPr/>
                <p:nvPr/>
              </p:nvSpPr>
              <p:spPr>
                <a:xfrm>
                  <a:off x="3886642" y="4045795"/>
                  <a:ext cx="73360" cy="103234"/>
                </a:xfrm>
                <a:custGeom>
                  <a:avLst/>
                  <a:gdLst>
                    <a:gd name="connsiteX0" fmla="*/ 0 w 38721"/>
                    <a:gd name="connsiteY0" fmla="*/ 0 h 80419"/>
                    <a:gd name="connsiteX1" fmla="*/ 8936 w 38721"/>
                    <a:gd name="connsiteY1" fmla="*/ 38720 h 80419"/>
                    <a:gd name="connsiteX2" fmla="*/ 11914 w 38721"/>
                    <a:gd name="connsiteY2" fmla="*/ 56591 h 80419"/>
                    <a:gd name="connsiteX3" fmla="*/ 20850 w 38721"/>
                    <a:gd name="connsiteY3" fmla="*/ 59570 h 80419"/>
                    <a:gd name="connsiteX4" fmla="*/ 29785 w 38721"/>
                    <a:gd name="connsiteY4" fmla="*/ 68505 h 80419"/>
                    <a:gd name="connsiteX5" fmla="*/ 38721 w 38721"/>
                    <a:gd name="connsiteY5" fmla="*/ 80419 h 8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721" h="80419">
                      <a:moveTo>
                        <a:pt x="0" y="0"/>
                      </a:moveTo>
                      <a:cubicBezTo>
                        <a:pt x="9470" y="23674"/>
                        <a:pt x="4485" y="7566"/>
                        <a:pt x="8936" y="38720"/>
                      </a:cubicBezTo>
                      <a:cubicBezTo>
                        <a:pt x="9790" y="44698"/>
                        <a:pt x="8918" y="51348"/>
                        <a:pt x="11914" y="56591"/>
                      </a:cubicBezTo>
                      <a:cubicBezTo>
                        <a:pt x="13472" y="59317"/>
                        <a:pt x="17871" y="58577"/>
                        <a:pt x="20850" y="59570"/>
                      </a:cubicBezTo>
                      <a:cubicBezTo>
                        <a:pt x="23828" y="62548"/>
                        <a:pt x="27089" y="65269"/>
                        <a:pt x="29785" y="68505"/>
                      </a:cubicBezTo>
                      <a:cubicBezTo>
                        <a:pt x="46607" y="88692"/>
                        <a:pt x="29254" y="70955"/>
                        <a:pt x="38721" y="80419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5" name="242 Forma libre"/>
                <p:cNvSpPr/>
                <p:nvPr/>
              </p:nvSpPr>
              <p:spPr>
                <a:xfrm>
                  <a:off x="3957022" y="4145451"/>
                  <a:ext cx="101268" cy="248639"/>
                </a:xfrm>
                <a:custGeom>
                  <a:avLst/>
                  <a:gdLst>
                    <a:gd name="connsiteX0" fmla="*/ 0 w 98583"/>
                    <a:gd name="connsiteY0" fmla="*/ 0 h 190624"/>
                    <a:gd name="connsiteX1" fmla="*/ 14893 w 98583"/>
                    <a:gd name="connsiteY1" fmla="*/ 23828 h 190624"/>
                    <a:gd name="connsiteX2" fmla="*/ 17871 w 98583"/>
                    <a:gd name="connsiteY2" fmla="*/ 32764 h 190624"/>
                    <a:gd name="connsiteX3" fmla="*/ 26807 w 98583"/>
                    <a:gd name="connsiteY3" fmla="*/ 38721 h 190624"/>
                    <a:gd name="connsiteX4" fmla="*/ 44678 w 98583"/>
                    <a:gd name="connsiteY4" fmla="*/ 50635 h 190624"/>
                    <a:gd name="connsiteX5" fmla="*/ 50635 w 98583"/>
                    <a:gd name="connsiteY5" fmla="*/ 59570 h 190624"/>
                    <a:gd name="connsiteX6" fmla="*/ 59570 w 98583"/>
                    <a:gd name="connsiteY6" fmla="*/ 62549 h 190624"/>
                    <a:gd name="connsiteX7" fmla="*/ 71484 w 98583"/>
                    <a:gd name="connsiteY7" fmla="*/ 68506 h 190624"/>
                    <a:gd name="connsiteX8" fmla="*/ 77441 w 98583"/>
                    <a:gd name="connsiteY8" fmla="*/ 89355 h 190624"/>
                    <a:gd name="connsiteX9" fmla="*/ 83398 w 98583"/>
                    <a:gd name="connsiteY9" fmla="*/ 113183 h 190624"/>
                    <a:gd name="connsiteX10" fmla="*/ 92334 w 98583"/>
                    <a:gd name="connsiteY10" fmla="*/ 137011 h 190624"/>
                    <a:gd name="connsiteX11" fmla="*/ 95312 w 98583"/>
                    <a:gd name="connsiteY11" fmla="*/ 163818 h 190624"/>
                    <a:gd name="connsiteX12" fmla="*/ 98291 w 98583"/>
                    <a:gd name="connsiteY12" fmla="*/ 172753 h 190624"/>
                    <a:gd name="connsiteX13" fmla="*/ 98291 w 98583"/>
                    <a:gd name="connsiteY13" fmla="*/ 190624 h 190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8583" h="190624">
                      <a:moveTo>
                        <a:pt x="0" y="0"/>
                      </a:moveTo>
                      <a:cubicBezTo>
                        <a:pt x="15593" y="38985"/>
                        <a:pt x="-4183" y="-4786"/>
                        <a:pt x="14893" y="23828"/>
                      </a:cubicBezTo>
                      <a:cubicBezTo>
                        <a:pt x="16635" y="26440"/>
                        <a:pt x="15910" y="30312"/>
                        <a:pt x="17871" y="32764"/>
                      </a:cubicBezTo>
                      <a:cubicBezTo>
                        <a:pt x="20107" y="35559"/>
                        <a:pt x="24057" y="36429"/>
                        <a:pt x="26807" y="38721"/>
                      </a:cubicBezTo>
                      <a:cubicBezTo>
                        <a:pt x="41682" y="51116"/>
                        <a:pt x="28973" y="45400"/>
                        <a:pt x="44678" y="50635"/>
                      </a:cubicBezTo>
                      <a:cubicBezTo>
                        <a:pt x="46664" y="53613"/>
                        <a:pt x="47840" y="57334"/>
                        <a:pt x="50635" y="59570"/>
                      </a:cubicBezTo>
                      <a:cubicBezTo>
                        <a:pt x="53087" y="61531"/>
                        <a:pt x="56684" y="61312"/>
                        <a:pt x="59570" y="62549"/>
                      </a:cubicBezTo>
                      <a:cubicBezTo>
                        <a:pt x="63651" y="64298"/>
                        <a:pt x="67513" y="66520"/>
                        <a:pt x="71484" y="68506"/>
                      </a:cubicBezTo>
                      <a:cubicBezTo>
                        <a:pt x="73470" y="75456"/>
                        <a:pt x="75579" y="82371"/>
                        <a:pt x="77441" y="89355"/>
                      </a:cubicBezTo>
                      <a:cubicBezTo>
                        <a:pt x="79551" y="97266"/>
                        <a:pt x="79737" y="105860"/>
                        <a:pt x="83398" y="113183"/>
                      </a:cubicBezTo>
                      <a:cubicBezTo>
                        <a:pt x="91186" y="128758"/>
                        <a:pt x="88278" y="120790"/>
                        <a:pt x="92334" y="137011"/>
                      </a:cubicBezTo>
                      <a:cubicBezTo>
                        <a:pt x="93327" y="145947"/>
                        <a:pt x="93834" y="154950"/>
                        <a:pt x="95312" y="163818"/>
                      </a:cubicBezTo>
                      <a:cubicBezTo>
                        <a:pt x="95828" y="166915"/>
                        <a:pt x="97944" y="169633"/>
                        <a:pt x="98291" y="172753"/>
                      </a:cubicBezTo>
                      <a:cubicBezTo>
                        <a:pt x="98949" y="178674"/>
                        <a:pt x="98291" y="184667"/>
                        <a:pt x="98291" y="190624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6" name="243 Forma libre"/>
                <p:cNvSpPr/>
                <p:nvPr/>
              </p:nvSpPr>
              <p:spPr>
                <a:xfrm rot="21233400">
                  <a:off x="4068600" y="4130219"/>
                  <a:ext cx="277388" cy="64499"/>
                </a:xfrm>
                <a:custGeom>
                  <a:avLst/>
                  <a:gdLst>
                    <a:gd name="connsiteX0" fmla="*/ 0 w 201134"/>
                    <a:gd name="connsiteY0" fmla="*/ 50635 h 50635"/>
                    <a:gd name="connsiteX1" fmla="*/ 23828 w 201134"/>
                    <a:gd name="connsiteY1" fmla="*/ 32764 h 50635"/>
                    <a:gd name="connsiteX2" fmla="*/ 41699 w 201134"/>
                    <a:gd name="connsiteY2" fmla="*/ 26807 h 50635"/>
                    <a:gd name="connsiteX3" fmla="*/ 56592 w 201134"/>
                    <a:gd name="connsiteY3" fmla="*/ 0 h 50635"/>
                    <a:gd name="connsiteX4" fmla="*/ 74463 w 201134"/>
                    <a:gd name="connsiteY4" fmla="*/ 2979 h 50635"/>
                    <a:gd name="connsiteX5" fmla="*/ 95312 w 201134"/>
                    <a:gd name="connsiteY5" fmla="*/ 14893 h 50635"/>
                    <a:gd name="connsiteX6" fmla="*/ 119140 w 201134"/>
                    <a:gd name="connsiteY6" fmla="*/ 20850 h 50635"/>
                    <a:gd name="connsiteX7" fmla="*/ 137011 w 201134"/>
                    <a:gd name="connsiteY7" fmla="*/ 35742 h 50635"/>
                    <a:gd name="connsiteX8" fmla="*/ 145947 w 201134"/>
                    <a:gd name="connsiteY8" fmla="*/ 38721 h 50635"/>
                    <a:gd name="connsiteX9" fmla="*/ 199560 w 201134"/>
                    <a:gd name="connsiteY9" fmla="*/ 35742 h 50635"/>
                    <a:gd name="connsiteX10" fmla="*/ 196581 w 201134"/>
                    <a:gd name="connsiteY10" fmla="*/ 23828 h 50635"/>
                    <a:gd name="connsiteX11" fmla="*/ 187646 w 201134"/>
                    <a:gd name="connsiteY11" fmla="*/ 20850 h 50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1134" h="50635">
                      <a:moveTo>
                        <a:pt x="0" y="50635"/>
                      </a:moveTo>
                      <a:cubicBezTo>
                        <a:pt x="15950" y="30697"/>
                        <a:pt x="4794" y="38474"/>
                        <a:pt x="23828" y="32764"/>
                      </a:cubicBezTo>
                      <a:cubicBezTo>
                        <a:pt x="29842" y="30960"/>
                        <a:pt x="41699" y="26807"/>
                        <a:pt x="41699" y="26807"/>
                      </a:cubicBezTo>
                      <a:cubicBezTo>
                        <a:pt x="48988" y="4940"/>
                        <a:pt x="43216" y="13376"/>
                        <a:pt x="56592" y="0"/>
                      </a:cubicBezTo>
                      <a:cubicBezTo>
                        <a:pt x="62549" y="993"/>
                        <a:pt x="68679" y="1244"/>
                        <a:pt x="74463" y="2979"/>
                      </a:cubicBezTo>
                      <a:cubicBezTo>
                        <a:pt x="87523" y="6897"/>
                        <a:pt x="84340" y="9407"/>
                        <a:pt x="95312" y="14893"/>
                      </a:cubicBezTo>
                      <a:cubicBezTo>
                        <a:pt x="101414" y="17944"/>
                        <a:pt x="113482" y="19718"/>
                        <a:pt x="119140" y="20850"/>
                      </a:cubicBezTo>
                      <a:cubicBezTo>
                        <a:pt x="125726" y="27435"/>
                        <a:pt x="128719" y="31596"/>
                        <a:pt x="137011" y="35742"/>
                      </a:cubicBezTo>
                      <a:cubicBezTo>
                        <a:pt x="139819" y="37146"/>
                        <a:pt x="142968" y="37728"/>
                        <a:pt x="145947" y="38721"/>
                      </a:cubicBezTo>
                      <a:lnTo>
                        <a:pt x="199560" y="35742"/>
                      </a:lnTo>
                      <a:cubicBezTo>
                        <a:pt x="203487" y="34587"/>
                        <a:pt x="199138" y="27025"/>
                        <a:pt x="196581" y="23828"/>
                      </a:cubicBezTo>
                      <a:cubicBezTo>
                        <a:pt x="194620" y="21377"/>
                        <a:pt x="187646" y="20850"/>
                        <a:pt x="187646" y="20850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7" name="244 Forma libre"/>
                <p:cNvSpPr/>
                <p:nvPr/>
              </p:nvSpPr>
              <p:spPr>
                <a:xfrm>
                  <a:off x="4174453" y="3934947"/>
                  <a:ext cx="384931" cy="424957"/>
                </a:xfrm>
                <a:custGeom>
                  <a:avLst/>
                  <a:gdLst>
                    <a:gd name="connsiteX0" fmla="*/ 0 w 363377"/>
                    <a:gd name="connsiteY0" fmla="*/ 0 h 399119"/>
                    <a:gd name="connsiteX1" fmla="*/ 11914 w 363377"/>
                    <a:gd name="connsiteY1" fmla="*/ 14893 h 399119"/>
                    <a:gd name="connsiteX2" fmla="*/ 17871 w 363377"/>
                    <a:gd name="connsiteY2" fmla="*/ 23828 h 399119"/>
                    <a:gd name="connsiteX3" fmla="*/ 26806 w 363377"/>
                    <a:gd name="connsiteY3" fmla="*/ 26807 h 399119"/>
                    <a:gd name="connsiteX4" fmla="*/ 38720 w 363377"/>
                    <a:gd name="connsiteY4" fmla="*/ 32764 h 399119"/>
                    <a:gd name="connsiteX5" fmla="*/ 65527 w 363377"/>
                    <a:gd name="connsiteY5" fmla="*/ 44678 h 399119"/>
                    <a:gd name="connsiteX6" fmla="*/ 68505 w 363377"/>
                    <a:gd name="connsiteY6" fmla="*/ 53613 h 399119"/>
                    <a:gd name="connsiteX7" fmla="*/ 77441 w 363377"/>
                    <a:gd name="connsiteY7" fmla="*/ 56592 h 399119"/>
                    <a:gd name="connsiteX8" fmla="*/ 86376 w 363377"/>
                    <a:gd name="connsiteY8" fmla="*/ 65527 h 399119"/>
                    <a:gd name="connsiteX9" fmla="*/ 98290 w 363377"/>
                    <a:gd name="connsiteY9" fmla="*/ 119140 h 399119"/>
                    <a:gd name="connsiteX10" fmla="*/ 107226 w 363377"/>
                    <a:gd name="connsiteY10" fmla="*/ 125097 h 399119"/>
                    <a:gd name="connsiteX11" fmla="*/ 116161 w 363377"/>
                    <a:gd name="connsiteY11" fmla="*/ 142968 h 399119"/>
                    <a:gd name="connsiteX12" fmla="*/ 125097 w 363377"/>
                    <a:gd name="connsiteY12" fmla="*/ 148925 h 399119"/>
                    <a:gd name="connsiteX13" fmla="*/ 131054 w 363377"/>
                    <a:gd name="connsiteY13" fmla="*/ 157861 h 399119"/>
                    <a:gd name="connsiteX14" fmla="*/ 134032 w 363377"/>
                    <a:gd name="connsiteY14" fmla="*/ 169775 h 399119"/>
                    <a:gd name="connsiteX15" fmla="*/ 151903 w 363377"/>
                    <a:gd name="connsiteY15" fmla="*/ 187646 h 399119"/>
                    <a:gd name="connsiteX16" fmla="*/ 160839 w 363377"/>
                    <a:gd name="connsiteY16" fmla="*/ 214452 h 399119"/>
                    <a:gd name="connsiteX17" fmla="*/ 163817 w 363377"/>
                    <a:gd name="connsiteY17" fmla="*/ 223388 h 399119"/>
                    <a:gd name="connsiteX18" fmla="*/ 169774 w 363377"/>
                    <a:gd name="connsiteY18" fmla="*/ 250194 h 399119"/>
                    <a:gd name="connsiteX19" fmla="*/ 178710 w 363377"/>
                    <a:gd name="connsiteY19" fmla="*/ 259130 h 399119"/>
                    <a:gd name="connsiteX20" fmla="*/ 193602 w 363377"/>
                    <a:gd name="connsiteY20" fmla="*/ 274022 h 399119"/>
                    <a:gd name="connsiteX21" fmla="*/ 202538 w 363377"/>
                    <a:gd name="connsiteY21" fmla="*/ 282958 h 399119"/>
                    <a:gd name="connsiteX22" fmla="*/ 214452 w 363377"/>
                    <a:gd name="connsiteY22" fmla="*/ 285936 h 399119"/>
                    <a:gd name="connsiteX23" fmla="*/ 238280 w 363377"/>
                    <a:gd name="connsiteY23" fmla="*/ 291893 h 399119"/>
                    <a:gd name="connsiteX24" fmla="*/ 256151 w 363377"/>
                    <a:gd name="connsiteY24" fmla="*/ 303807 h 399119"/>
                    <a:gd name="connsiteX25" fmla="*/ 265086 w 363377"/>
                    <a:gd name="connsiteY25" fmla="*/ 306786 h 399119"/>
                    <a:gd name="connsiteX26" fmla="*/ 285936 w 363377"/>
                    <a:gd name="connsiteY26" fmla="*/ 312743 h 399119"/>
                    <a:gd name="connsiteX27" fmla="*/ 294871 w 363377"/>
                    <a:gd name="connsiteY27" fmla="*/ 321678 h 399119"/>
                    <a:gd name="connsiteX28" fmla="*/ 306785 w 363377"/>
                    <a:gd name="connsiteY28" fmla="*/ 342528 h 399119"/>
                    <a:gd name="connsiteX29" fmla="*/ 312742 w 363377"/>
                    <a:gd name="connsiteY29" fmla="*/ 360399 h 399119"/>
                    <a:gd name="connsiteX30" fmla="*/ 321678 w 363377"/>
                    <a:gd name="connsiteY30" fmla="*/ 366356 h 399119"/>
                    <a:gd name="connsiteX31" fmla="*/ 339549 w 363377"/>
                    <a:gd name="connsiteY31" fmla="*/ 381248 h 399119"/>
                    <a:gd name="connsiteX32" fmla="*/ 354441 w 363377"/>
                    <a:gd name="connsiteY32" fmla="*/ 396141 h 399119"/>
                    <a:gd name="connsiteX33" fmla="*/ 363377 w 363377"/>
                    <a:gd name="connsiteY33" fmla="*/ 399119 h 399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63377" h="399119">
                      <a:moveTo>
                        <a:pt x="0" y="0"/>
                      </a:moveTo>
                      <a:cubicBezTo>
                        <a:pt x="3971" y="4964"/>
                        <a:pt x="8100" y="9807"/>
                        <a:pt x="11914" y="14893"/>
                      </a:cubicBezTo>
                      <a:cubicBezTo>
                        <a:pt x="14062" y="17757"/>
                        <a:pt x="15076" y="21592"/>
                        <a:pt x="17871" y="23828"/>
                      </a:cubicBezTo>
                      <a:cubicBezTo>
                        <a:pt x="20323" y="25789"/>
                        <a:pt x="23920" y="25570"/>
                        <a:pt x="26806" y="26807"/>
                      </a:cubicBezTo>
                      <a:cubicBezTo>
                        <a:pt x="30887" y="28556"/>
                        <a:pt x="34597" y="31115"/>
                        <a:pt x="38720" y="32764"/>
                      </a:cubicBezTo>
                      <a:cubicBezTo>
                        <a:pt x="65305" y="43398"/>
                        <a:pt x="48335" y="33217"/>
                        <a:pt x="65527" y="44678"/>
                      </a:cubicBezTo>
                      <a:cubicBezTo>
                        <a:pt x="66520" y="47656"/>
                        <a:pt x="66285" y="51393"/>
                        <a:pt x="68505" y="53613"/>
                      </a:cubicBezTo>
                      <a:cubicBezTo>
                        <a:pt x="70725" y="55833"/>
                        <a:pt x="74829" y="54850"/>
                        <a:pt x="77441" y="56592"/>
                      </a:cubicBezTo>
                      <a:cubicBezTo>
                        <a:pt x="80946" y="58928"/>
                        <a:pt x="83398" y="62549"/>
                        <a:pt x="86376" y="65527"/>
                      </a:cubicBezTo>
                      <a:cubicBezTo>
                        <a:pt x="88822" y="102218"/>
                        <a:pt x="79030" y="103091"/>
                        <a:pt x="98290" y="119140"/>
                      </a:cubicBezTo>
                      <a:cubicBezTo>
                        <a:pt x="101040" y="121432"/>
                        <a:pt x="104247" y="123111"/>
                        <a:pt x="107226" y="125097"/>
                      </a:cubicBezTo>
                      <a:cubicBezTo>
                        <a:pt x="109648" y="132365"/>
                        <a:pt x="110386" y="137194"/>
                        <a:pt x="116161" y="142968"/>
                      </a:cubicBezTo>
                      <a:cubicBezTo>
                        <a:pt x="118692" y="145499"/>
                        <a:pt x="122118" y="146939"/>
                        <a:pt x="125097" y="148925"/>
                      </a:cubicBezTo>
                      <a:cubicBezTo>
                        <a:pt x="127083" y="151904"/>
                        <a:pt x="129644" y="154571"/>
                        <a:pt x="131054" y="157861"/>
                      </a:cubicBezTo>
                      <a:cubicBezTo>
                        <a:pt x="132666" y="161624"/>
                        <a:pt x="131685" y="166421"/>
                        <a:pt x="134032" y="169775"/>
                      </a:cubicBezTo>
                      <a:cubicBezTo>
                        <a:pt x="138863" y="176677"/>
                        <a:pt x="151903" y="187646"/>
                        <a:pt x="151903" y="187646"/>
                      </a:cubicBezTo>
                      <a:lnTo>
                        <a:pt x="160839" y="214452"/>
                      </a:lnTo>
                      <a:cubicBezTo>
                        <a:pt x="161832" y="217431"/>
                        <a:pt x="163301" y="220291"/>
                        <a:pt x="163817" y="223388"/>
                      </a:cubicBezTo>
                      <a:cubicBezTo>
                        <a:pt x="164177" y="225546"/>
                        <a:pt x="166516" y="245308"/>
                        <a:pt x="169774" y="250194"/>
                      </a:cubicBezTo>
                      <a:cubicBezTo>
                        <a:pt x="172111" y="253699"/>
                        <a:pt x="176013" y="255894"/>
                        <a:pt x="178710" y="259130"/>
                      </a:cubicBezTo>
                      <a:cubicBezTo>
                        <a:pt x="198567" y="282958"/>
                        <a:pt x="169774" y="254165"/>
                        <a:pt x="193602" y="274022"/>
                      </a:cubicBezTo>
                      <a:cubicBezTo>
                        <a:pt x="196838" y="276719"/>
                        <a:pt x="198881" y="280868"/>
                        <a:pt x="202538" y="282958"/>
                      </a:cubicBezTo>
                      <a:cubicBezTo>
                        <a:pt x="206092" y="284989"/>
                        <a:pt x="210456" y="285048"/>
                        <a:pt x="214452" y="285936"/>
                      </a:cubicBezTo>
                      <a:cubicBezTo>
                        <a:pt x="236014" y="290728"/>
                        <a:pt x="222314" y="286572"/>
                        <a:pt x="238280" y="291893"/>
                      </a:cubicBezTo>
                      <a:cubicBezTo>
                        <a:pt x="244237" y="295864"/>
                        <a:pt x="249359" y="301543"/>
                        <a:pt x="256151" y="303807"/>
                      </a:cubicBezTo>
                      <a:cubicBezTo>
                        <a:pt x="259129" y="304800"/>
                        <a:pt x="262067" y="305923"/>
                        <a:pt x="265086" y="306786"/>
                      </a:cubicBezTo>
                      <a:cubicBezTo>
                        <a:pt x="291274" y="314269"/>
                        <a:pt x="264504" y="305598"/>
                        <a:pt x="285936" y="312743"/>
                      </a:cubicBezTo>
                      <a:cubicBezTo>
                        <a:pt x="288914" y="315721"/>
                        <a:pt x="292175" y="318442"/>
                        <a:pt x="294871" y="321678"/>
                      </a:cubicBezTo>
                      <a:cubicBezTo>
                        <a:pt x="299004" y="326637"/>
                        <a:pt x="304544" y="336927"/>
                        <a:pt x="306785" y="342528"/>
                      </a:cubicBezTo>
                      <a:cubicBezTo>
                        <a:pt x="309117" y="348358"/>
                        <a:pt x="307517" y="356916"/>
                        <a:pt x="312742" y="360399"/>
                      </a:cubicBezTo>
                      <a:cubicBezTo>
                        <a:pt x="315721" y="362385"/>
                        <a:pt x="318928" y="364064"/>
                        <a:pt x="321678" y="366356"/>
                      </a:cubicBezTo>
                      <a:cubicBezTo>
                        <a:pt x="344612" y="385467"/>
                        <a:pt x="317362" y="366457"/>
                        <a:pt x="339549" y="381248"/>
                      </a:cubicBezTo>
                      <a:cubicBezTo>
                        <a:pt x="345505" y="390183"/>
                        <a:pt x="344514" y="391178"/>
                        <a:pt x="354441" y="396141"/>
                      </a:cubicBezTo>
                      <a:cubicBezTo>
                        <a:pt x="357249" y="397545"/>
                        <a:pt x="363377" y="399119"/>
                        <a:pt x="363377" y="399119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8" name="245 Forma libre"/>
                <p:cNvSpPr/>
                <p:nvPr/>
              </p:nvSpPr>
              <p:spPr>
                <a:xfrm>
                  <a:off x="3930774" y="4102419"/>
                  <a:ext cx="661988" cy="195263"/>
                </a:xfrm>
                <a:custGeom>
                  <a:avLst/>
                  <a:gdLst>
                    <a:gd name="connsiteX0" fmla="*/ 0 w 661988"/>
                    <a:gd name="connsiteY0" fmla="*/ 76200 h 195263"/>
                    <a:gd name="connsiteX1" fmla="*/ 28575 w 661988"/>
                    <a:gd name="connsiteY1" fmla="*/ 71438 h 195263"/>
                    <a:gd name="connsiteX2" fmla="*/ 57150 w 661988"/>
                    <a:gd name="connsiteY2" fmla="*/ 52388 h 195263"/>
                    <a:gd name="connsiteX3" fmla="*/ 95250 w 661988"/>
                    <a:gd name="connsiteY3" fmla="*/ 47625 h 195263"/>
                    <a:gd name="connsiteX4" fmla="*/ 109538 w 661988"/>
                    <a:gd name="connsiteY4" fmla="*/ 42863 h 195263"/>
                    <a:gd name="connsiteX5" fmla="*/ 176213 w 661988"/>
                    <a:gd name="connsiteY5" fmla="*/ 38100 h 195263"/>
                    <a:gd name="connsiteX6" fmla="*/ 190500 w 661988"/>
                    <a:gd name="connsiteY6" fmla="*/ 23813 h 195263"/>
                    <a:gd name="connsiteX7" fmla="*/ 204788 w 661988"/>
                    <a:gd name="connsiteY7" fmla="*/ 19050 h 195263"/>
                    <a:gd name="connsiteX8" fmla="*/ 219075 w 661988"/>
                    <a:gd name="connsiteY8" fmla="*/ 9525 h 195263"/>
                    <a:gd name="connsiteX9" fmla="*/ 261938 w 661988"/>
                    <a:gd name="connsiteY9" fmla="*/ 0 h 195263"/>
                    <a:gd name="connsiteX10" fmla="*/ 314325 w 661988"/>
                    <a:gd name="connsiteY10" fmla="*/ 4763 h 195263"/>
                    <a:gd name="connsiteX11" fmla="*/ 438150 w 661988"/>
                    <a:gd name="connsiteY11" fmla="*/ 19050 h 195263"/>
                    <a:gd name="connsiteX12" fmla="*/ 452438 w 661988"/>
                    <a:gd name="connsiteY12" fmla="*/ 76200 h 195263"/>
                    <a:gd name="connsiteX13" fmla="*/ 461963 w 661988"/>
                    <a:gd name="connsiteY13" fmla="*/ 95250 h 195263"/>
                    <a:gd name="connsiteX14" fmla="*/ 476250 w 661988"/>
                    <a:gd name="connsiteY14" fmla="*/ 109538 h 195263"/>
                    <a:gd name="connsiteX15" fmla="*/ 485775 w 661988"/>
                    <a:gd name="connsiteY15" fmla="*/ 123825 h 195263"/>
                    <a:gd name="connsiteX16" fmla="*/ 538163 w 661988"/>
                    <a:gd name="connsiteY16" fmla="*/ 138113 h 195263"/>
                    <a:gd name="connsiteX17" fmla="*/ 566738 w 661988"/>
                    <a:gd name="connsiteY17" fmla="*/ 152400 h 195263"/>
                    <a:gd name="connsiteX18" fmla="*/ 581025 w 661988"/>
                    <a:gd name="connsiteY18" fmla="*/ 161925 h 195263"/>
                    <a:gd name="connsiteX19" fmla="*/ 614363 w 661988"/>
                    <a:gd name="connsiteY19" fmla="*/ 171450 h 195263"/>
                    <a:gd name="connsiteX20" fmla="*/ 642938 w 661988"/>
                    <a:gd name="connsiteY20" fmla="*/ 180975 h 195263"/>
                    <a:gd name="connsiteX21" fmla="*/ 661988 w 661988"/>
                    <a:gd name="connsiteY21" fmla="*/ 195263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61988" h="195263">
                      <a:moveTo>
                        <a:pt x="0" y="76200"/>
                      </a:moveTo>
                      <a:cubicBezTo>
                        <a:pt x="9525" y="74613"/>
                        <a:pt x="19661" y="75152"/>
                        <a:pt x="28575" y="71438"/>
                      </a:cubicBezTo>
                      <a:cubicBezTo>
                        <a:pt x="39142" y="67035"/>
                        <a:pt x="45791" y="53808"/>
                        <a:pt x="57150" y="52388"/>
                      </a:cubicBezTo>
                      <a:lnTo>
                        <a:pt x="95250" y="47625"/>
                      </a:lnTo>
                      <a:cubicBezTo>
                        <a:pt x="100013" y="46038"/>
                        <a:pt x="104552" y="43450"/>
                        <a:pt x="109538" y="42863"/>
                      </a:cubicBezTo>
                      <a:cubicBezTo>
                        <a:pt x="131667" y="40260"/>
                        <a:pt x="154524" y="43203"/>
                        <a:pt x="176213" y="38100"/>
                      </a:cubicBezTo>
                      <a:cubicBezTo>
                        <a:pt x="182769" y="36557"/>
                        <a:pt x="184896" y="27549"/>
                        <a:pt x="190500" y="23813"/>
                      </a:cubicBezTo>
                      <a:cubicBezTo>
                        <a:pt x="194677" y="21028"/>
                        <a:pt x="200298" y="21295"/>
                        <a:pt x="204788" y="19050"/>
                      </a:cubicBezTo>
                      <a:cubicBezTo>
                        <a:pt x="209907" y="16490"/>
                        <a:pt x="213814" y="11780"/>
                        <a:pt x="219075" y="9525"/>
                      </a:cubicBezTo>
                      <a:cubicBezTo>
                        <a:pt x="224956" y="7005"/>
                        <a:pt x="257706" y="846"/>
                        <a:pt x="261938" y="0"/>
                      </a:cubicBezTo>
                      <a:cubicBezTo>
                        <a:pt x="279400" y="1588"/>
                        <a:pt x="296821" y="3733"/>
                        <a:pt x="314325" y="4763"/>
                      </a:cubicBezTo>
                      <a:cubicBezTo>
                        <a:pt x="432492" y="11714"/>
                        <a:pt x="392998" y="-11052"/>
                        <a:pt x="438150" y="19050"/>
                      </a:cubicBezTo>
                      <a:cubicBezTo>
                        <a:pt x="441539" y="39381"/>
                        <a:pt x="443005" y="57333"/>
                        <a:pt x="452438" y="76200"/>
                      </a:cubicBezTo>
                      <a:cubicBezTo>
                        <a:pt x="455613" y="82550"/>
                        <a:pt x="457837" y="89473"/>
                        <a:pt x="461963" y="95250"/>
                      </a:cubicBezTo>
                      <a:cubicBezTo>
                        <a:pt x="465878" y="100731"/>
                        <a:pt x="471938" y="104364"/>
                        <a:pt x="476250" y="109538"/>
                      </a:cubicBezTo>
                      <a:cubicBezTo>
                        <a:pt x="479914" y="113935"/>
                        <a:pt x="480921" y="120792"/>
                        <a:pt x="485775" y="123825"/>
                      </a:cubicBezTo>
                      <a:cubicBezTo>
                        <a:pt x="497148" y="130933"/>
                        <a:pt x="524565" y="135393"/>
                        <a:pt x="538163" y="138113"/>
                      </a:cubicBezTo>
                      <a:cubicBezTo>
                        <a:pt x="579106" y="165410"/>
                        <a:pt x="527303" y="132683"/>
                        <a:pt x="566738" y="152400"/>
                      </a:cubicBezTo>
                      <a:cubicBezTo>
                        <a:pt x="571857" y="154960"/>
                        <a:pt x="575906" y="159365"/>
                        <a:pt x="581025" y="161925"/>
                      </a:cubicBezTo>
                      <a:cubicBezTo>
                        <a:pt x="589032" y="165929"/>
                        <a:pt x="606728" y="169159"/>
                        <a:pt x="614363" y="171450"/>
                      </a:cubicBezTo>
                      <a:cubicBezTo>
                        <a:pt x="623980" y="174335"/>
                        <a:pt x="642938" y="180975"/>
                        <a:pt x="642938" y="180975"/>
                      </a:cubicBezTo>
                      <a:cubicBezTo>
                        <a:pt x="659093" y="191745"/>
                        <a:pt x="653178" y="186453"/>
                        <a:pt x="661988" y="195263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9" name="246 Elipse"/>
                <p:cNvSpPr/>
                <p:nvPr/>
              </p:nvSpPr>
              <p:spPr>
                <a:xfrm>
                  <a:off x="4557600" y="4355776"/>
                  <a:ext cx="14400" cy="14400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80" name="247 Elipse"/>
                <p:cNvSpPr/>
                <p:nvPr/>
              </p:nvSpPr>
              <p:spPr>
                <a:xfrm>
                  <a:off x="4586172" y="4288416"/>
                  <a:ext cx="14400" cy="14400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81" name="248 Elipse"/>
                <p:cNvSpPr/>
                <p:nvPr/>
              </p:nvSpPr>
              <p:spPr>
                <a:xfrm>
                  <a:off x="4171369" y="3930871"/>
                  <a:ext cx="14400" cy="14400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82" name="249 Elipse"/>
                <p:cNvSpPr/>
                <p:nvPr/>
              </p:nvSpPr>
              <p:spPr>
                <a:xfrm>
                  <a:off x="4051277" y="4384348"/>
                  <a:ext cx="14400" cy="14400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83" name="250 Forma libre"/>
                <p:cNvSpPr/>
                <p:nvPr/>
              </p:nvSpPr>
              <p:spPr>
                <a:xfrm>
                  <a:off x="4008564" y="4162468"/>
                  <a:ext cx="161818" cy="268564"/>
                </a:xfrm>
                <a:custGeom>
                  <a:avLst/>
                  <a:gdLst>
                    <a:gd name="connsiteX0" fmla="*/ 76200 w 149119"/>
                    <a:gd name="connsiteY0" fmla="*/ 283843 h 283843"/>
                    <a:gd name="connsiteX1" fmla="*/ 88106 w 149119"/>
                    <a:gd name="connsiteY1" fmla="*/ 264793 h 283843"/>
                    <a:gd name="connsiteX2" fmla="*/ 92868 w 149119"/>
                    <a:gd name="connsiteY2" fmla="*/ 257649 h 283843"/>
                    <a:gd name="connsiteX3" fmla="*/ 107156 w 149119"/>
                    <a:gd name="connsiteY3" fmla="*/ 248124 h 283843"/>
                    <a:gd name="connsiteX4" fmla="*/ 128587 w 149119"/>
                    <a:gd name="connsiteY4" fmla="*/ 233836 h 283843"/>
                    <a:gd name="connsiteX5" fmla="*/ 135731 w 149119"/>
                    <a:gd name="connsiteY5" fmla="*/ 229074 h 283843"/>
                    <a:gd name="connsiteX6" fmla="*/ 142875 w 149119"/>
                    <a:gd name="connsiteY6" fmla="*/ 221930 h 283843"/>
                    <a:gd name="connsiteX7" fmla="*/ 145256 w 149119"/>
                    <a:gd name="connsiteY7" fmla="*/ 212405 h 283843"/>
                    <a:gd name="connsiteX8" fmla="*/ 145256 w 149119"/>
                    <a:gd name="connsiteY8" fmla="*/ 188593 h 283843"/>
                    <a:gd name="connsiteX9" fmla="*/ 126206 w 149119"/>
                    <a:gd name="connsiteY9" fmla="*/ 186211 h 283843"/>
                    <a:gd name="connsiteX10" fmla="*/ 88106 w 149119"/>
                    <a:gd name="connsiteY10" fmla="*/ 186211 h 283843"/>
                    <a:gd name="connsiteX11" fmla="*/ 80962 w 149119"/>
                    <a:gd name="connsiteY11" fmla="*/ 190974 h 283843"/>
                    <a:gd name="connsiteX12" fmla="*/ 66675 w 149119"/>
                    <a:gd name="connsiteY12" fmla="*/ 188593 h 283843"/>
                    <a:gd name="connsiteX13" fmla="*/ 61912 w 149119"/>
                    <a:gd name="connsiteY13" fmla="*/ 179068 h 283843"/>
                    <a:gd name="connsiteX14" fmla="*/ 57150 w 149119"/>
                    <a:gd name="connsiteY14" fmla="*/ 164780 h 283843"/>
                    <a:gd name="connsiteX15" fmla="*/ 59531 w 149119"/>
                    <a:gd name="connsiteY15" fmla="*/ 157636 h 283843"/>
                    <a:gd name="connsiteX16" fmla="*/ 66675 w 149119"/>
                    <a:gd name="connsiteY16" fmla="*/ 143349 h 283843"/>
                    <a:gd name="connsiteX17" fmla="*/ 64293 w 149119"/>
                    <a:gd name="connsiteY17" fmla="*/ 121918 h 283843"/>
                    <a:gd name="connsiteX18" fmla="*/ 59531 w 149119"/>
                    <a:gd name="connsiteY18" fmla="*/ 107630 h 283843"/>
                    <a:gd name="connsiteX19" fmla="*/ 57150 w 149119"/>
                    <a:gd name="connsiteY19" fmla="*/ 90961 h 283843"/>
                    <a:gd name="connsiteX20" fmla="*/ 42862 w 149119"/>
                    <a:gd name="connsiteY20" fmla="*/ 79055 h 283843"/>
                    <a:gd name="connsiteX21" fmla="*/ 40481 w 149119"/>
                    <a:gd name="connsiteY21" fmla="*/ 50480 h 283843"/>
                    <a:gd name="connsiteX22" fmla="*/ 38100 w 149119"/>
                    <a:gd name="connsiteY22" fmla="*/ 38574 h 283843"/>
                    <a:gd name="connsiteX23" fmla="*/ 28575 w 149119"/>
                    <a:gd name="connsiteY23" fmla="*/ 24286 h 283843"/>
                    <a:gd name="connsiteX24" fmla="*/ 23812 w 149119"/>
                    <a:gd name="connsiteY24" fmla="*/ 17143 h 283843"/>
                    <a:gd name="connsiteX25" fmla="*/ 23812 w 149119"/>
                    <a:gd name="connsiteY25" fmla="*/ 474 h 283843"/>
                    <a:gd name="connsiteX26" fmla="*/ 21431 w 149119"/>
                    <a:gd name="connsiteY26" fmla="*/ 7618 h 283843"/>
                    <a:gd name="connsiteX27" fmla="*/ 7143 w 149119"/>
                    <a:gd name="connsiteY27" fmla="*/ 12380 h 283843"/>
                    <a:gd name="connsiteX28" fmla="*/ 0 w 149119"/>
                    <a:gd name="connsiteY28" fmla="*/ 19524 h 283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49119" h="283843">
                      <a:moveTo>
                        <a:pt x="76200" y="283843"/>
                      </a:moveTo>
                      <a:cubicBezTo>
                        <a:pt x="84199" y="263843"/>
                        <a:pt x="76375" y="278870"/>
                        <a:pt x="88106" y="264793"/>
                      </a:cubicBezTo>
                      <a:cubicBezTo>
                        <a:pt x="89938" y="262594"/>
                        <a:pt x="90714" y="259534"/>
                        <a:pt x="92868" y="257649"/>
                      </a:cubicBezTo>
                      <a:cubicBezTo>
                        <a:pt x="97176" y="253880"/>
                        <a:pt x="102393" y="251299"/>
                        <a:pt x="107156" y="248124"/>
                      </a:cubicBezTo>
                      <a:lnTo>
                        <a:pt x="128587" y="233836"/>
                      </a:lnTo>
                      <a:cubicBezTo>
                        <a:pt x="130968" y="232249"/>
                        <a:pt x="133707" y="231098"/>
                        <a:pt x="135731" y="229074"/>
                      </a:cubicBezTo>
                      <a:lnTo>
                        <a:pt x="142875" y="221930"/>
                      </a:lnTo>
                      <a:cubicBezTo>
                        <a:pt x="143669" y="218755"/>
                        <a:pt x="144357" y="215552"/>
                        <a:pt x="145256" y="212405"/>
                      </a:cubicBezTo>
                      <a:cubicBezTo>
                        <a:pt x="147234" y="205480"/>
                        <a:pt x="152860" y="195352"/>
                        <a:pt x="145256" y="188593"/>
                      </a:cubicBezTo>
                      <a:cubicBezTo>
                        <a:pt x="140473" y="184341"/>
                        <a:pt x="132556" y="187005"/>
                        <a:pt x="126206" y="186211"/>
                      </a:cubicBezTo>
                      <a:cubicBezTo>
                        <a:pt x="110967" y="181132"/>
                        <a:pt x="114460" y="181270"/>
                        <a:pt x="88106" y="186211"/>
                      </a:cubicBezTo>
                      <a:cubicBezTo>
                        <a:pt x="85293" y="186738"/>
                        <a:pt x="83343" y="189386"/>
                        <a:pt x="80962" y="190974"/>
                      </a:cubicBezTo>
                      <a:cubicBezTo>
                        <a:pt x="76200" y="190180"/>
                        <a:pt x="70769" y="191152"/>
                        <a:pt x="66675" y="188593"/>
                      </a:cubicBezTo>
                      <a:cubicBezTo>
                        <a:pt x="63665" y="186712"/>
                        <a:pt x="63230" y="182364"/>
                        <a:pt x="61912" y="179068"/>
                      </a:cubicBezTo>
                      <a:cubicBezTo>
                        <a:pt x="60048" y="174407"/>
                        <a:pt x="57150" y="164780"/>
                        <a:pt x="57150" y="164780"/>
                      </a:cubicBezTo>
                      <a:cubicBezTo>
                        <a:pt x="57944" y="162399"/>
                        <a:pt x="58409" y="159881"/>
                        <a:pt x="59531" y="157636"/>
                      </a:cubicBezTo>
                      <a:cubicBezTo>
                        <a:pt x="68767" y="139164"/>
                        <a:pt x="60685" y="161314"/>
                        <a:pt x="66675" y="143349"/>
                      </a:cubicBezTo>
                      <a:cubicBezTo>
                        <a:pt x="65881" y="136205"/>
                        <a:pt x="65703" y="128966"/>
                        <a:pt x="64293" y="121918"/>
                      </a:cubicBezTo>
                      <a:cubicBezTo>
                        <a:pt x="63308" y="116995"/>
                        <a:pt x="59531" y="107630"/>
                        <a:pt x="59531" y="107630"/>
                      </a:cubicBezTo>
                      <a:cubicBezTo>
                        <a:pt x="58737" y="102074"/>
                        <a:pt x="59235" y="96172"/>
                        <a:pt x="57150" y="90961"/>
                      </a:cubicBezTo>
                      <a:cubicBezTo>
                        <a:pt x="55484" y="86796"/>
                        <a:pt x="46432" y="81435"/>
                        <a:pt x="42862" y="79055"/>
                      </a:cubicBezTo>
                      <a:cubicBezTo>
                        <a:pt x="42068" y="69530"/>
                        <a:pt x="41598" y="59973"/>
                        <a:pt x="40481" y="50480"/>
                      </a:cubicBezTo>
                      <a:cubicBezTo>
                        <a:pt x="40008" y="46460"/>
                        <a:pt x="39775" y="42258"/>
                        <a:pt x="38100" y="38574"/>
                      </a:cubicBezTo>
                      <a:cubicBezTo>
                        <a:pt x="35731" y="33363"/>
                        <a:pt x="31750" y="29049"/>
                        <a:pt x="28575" y="24286"/>
                      </a:cubicBezTo>
                      <a:lnTo>
                        <a:pt x="23812" y="17143"/>
                      </a:lnTo>
                      <a:cubicBezTo>
                        <a:pt x="18103" y="14"/>
                        <a:pt x="23812" y="21405"/>
                        <a:pt x="23812" y="474"/>
                      </a:cubicBezTo>
                      <a:cubicBezTo>
                        <a:pt x="23812" y="-2036"/>
                        <a:pt x="23474" y="6159"/>
                        <a:pt x="21431" y="7618"/>
                      </a:cubicBezTo>
                      <a:cubicBezTo>
                        <a:pt x="17346" y="10536"/>
                        <a:pt x="7143" y="12380"/>
                        <a:pt x="7143" y="12380"/>
                      </a:cubicBezTo>
                      <a:lnTo>
                        <a:pt x="0" y="19524"/>
                      </a:ln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84" name="251 Elipse"/>
                <p:cNvSpPr/>
                <p:nvPr/>
              </p:nvSpPr>
              <p:spPr>
                <a:xfrm>
                  <a:off x="4087456" y="4418146"/>
                  <a:ext cx="14400" cy="14400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85" name="252 Elipse"/>
                <p:cNvSpPr/>
                <p:nvPr/>
              </p:nvSpPr>
              <p:spPr>
                <a:xfrm>
                  <a:off x="4068408" y="4202236"/>
                  <a:ext cx="14400" cy="14400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86" name="253 Elipse"/>
                <p:cNvSpPr/>
                <p:nvPr/>
              </p:nvSpPr>
              <p:spPr>
                <a:xfrm>
                  <a:off x="3921433" y="4170705"/>
                  <a:ext cx="14400" cy="14400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87" name="254 Forma libre"/>
                <p:cNvSpPr/>
                <p:nvPr/>
              </p:nvSpPr>
              <p:spPr>
                <a:xfrm rot="16458835" flipV="1">
                  <a:off x="3540424" y="3285440"/>
                  <a:ext cx="15003" cy="27799"/>
                </a:xfrm>
                <a:custGeom>
                  <a:avLst/>
                  <a:gdLst>
                    <a:gd name="connsiteX0" fmla="*/ 0 w 71438"/>
                    <a:gd name="connsiteY0" fmla="*/ 35719 h 35719"/>
                    <a:gd name="connsiteX1" fmla="*/ 35719 w 71438"/>
                    <a:gd name="connsiteY1" fmla="*/ 33338 h 35719"/>
                    <a:gd name="connsiteX2" fmla="*/ 45244 w 71438"/>
                    <a:gd name="connsiteY2" fmla="*/ 28575 h 35719"/>
                    <a:gd name="connsiteX3" fmla="*/ 57150 w 71438"/>
                    <a:gd name="connsiteY3" fmla="*/ 26194 h 35719"/>
                    <a:gd name="connsiteX4" fmla="*/ 64294 w 71438"/>
                    <a:gd name="connsiteY4" fmla="*/ 19050 h 35719"/>
                    <a:gd name="connsiteX5" fmla="*/ 69056 w 71438"/>
                    <a:gd name="connsiteY5" fmla="*/ 4763 h 35719"/>
                    <a:gd name="connsiteX6" fmla="*/ 71438 w 71438"/>
                    <a:gd name="connsiteY6" fmla="*/ 0 h 3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438" h="35719">
                      <a:moveTo>
                        <a:pt x="0" y="35719"/>
                      </a:moveTo>
                      <a:cubicBezTo>
                        <a:pt x="11906" y="34925"/>
                        <a:pt x="23932" y="35199"/>
                        <a:pt x="35719" y="33338"/>
                      </a:cubicBezTo>
                      <a:cubicBezTo>
                        <a:pt x="39225" y="32784"/>
                        <a:pt x="41876" y="29698"/>
                        <a:pt x="45244" y="28575"/>
                      </a:cubicBezTo>
                      <a:cubicBezTo>
                        <a:pt x="49084" y="27295"/>
                        <a:pt x="53181" y="26988"/>
                        <a:pt x="57150" y="26194"/>
                      </a:cubicBezTo>
                      <a:cubicBezTo>
                        <a:pt x="59531" y="23813"/>
                        <a:pt x="62659" y="21994"/>
                        <a:pt x="64294" y="19050"/>
                      </a:cubicBezTo>
                      <a:cubicBezTo>
                        <a:pt x="66732" y="14662"/>
                        <a:pt x="66811" y="9253"/>
                        <a:pt x="69056" y="4763"/>
                      </a:cubicBezTo>
                      <a:lnTo>
                        <a:pt x="71438" y="0"/>
                      </a:ln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cxnSp>
            <p:nvCxnSpPr>
              <p:cNvPr id="96" name="138 Conector recto"/>
              <p:cNvCxnSpPr/>
              <p:nvPr/>
            </p:nvCxnSpPr>
            <p:spPr>
              <a:xfrm>
                <a:off x="7569169" y="5855689"/>
                <a:ext cx="158796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4" name="239 Forma libre"/>
            <p:cNvSpPr/>
            <p:nvPr/>
          </p:nvSpPr>
          <p:spPr>
            <a:xfrm>
              <a:off x="10578305" y="4957764"/>
              <a:ext cx="251351" cy="468034"/>
            </a:xfrm>
            <a:custGeom>
              <a:avLst/>
              <a:gdLst>
                <a:gd name="connsiteX0" fmla="*/ 0 w 251351"/>
                <a:gd name="connsiteY0" fmla="*/ 0 h 468034"/>
                <a:gd name="connsiteX1" fmla="*/ 21668 w 251351"/>
                <a:gd name="connsiteY1" fmla="*/ 13001 h 468034"/>
                <a:gd name="connsiteX2" fmla="*/ 47670 w 251351"/>
                <a:gd name="connsiteY2" fmla="*/ 34669 h 468034"/>
                <a:gd name="connsiteX3" fmla="*/ 56337 w 251351"/>
                <a:gd name="connsiteY3" fmla="*/ 47670 h 468034"/>
                <a:gd name="connsiteX4" fmla="*/ 91006 w 251351"/>
                <a:gd name="connsiteY4" fmla="*/ 60671 h 468034"/>
                <a:gd name="connsiteX5" fmla="*/ 104007 w 251351"/>
                <a:gd name="connsiteY5" fmla="*/ 65005 h 468034"/>
                <a:gd name="connsiteX6" fmla="*/ 112674 w 251351"/>
                <a:gd name="connsiteY6" fmla="*/ 78005 h 468034"/>
                <a:gd name="connsiteX7" fmla="*/ 121342 w 251351"/>
                <a:gd name="connsiteY7" fmla="*/ 112675 h 468034"/>
                <a:gd name="connsiteX8" fmla="*/ 130009 w 251351"/>
                <a:gd name="connsiteY8" fmla="*/ 138677 h 468034"/>
                <a:gd name="connsiteX9" fmla="*/ 134343 w 251351"/>
                <a:gd name="connsiteY9" fmla="*/ 156011 h 468034"/>
                <a:gd name="connsiteX10" fmla="*/ 151677 w 251351"/>
                <a:gd name="connsiteY10" fmla="*/ 182013 h 468034"/>
                <a:gd name="connsiteX11" fmla="*/ 160345 w 251351"/>
                <a:gd name="connsiteY11" fmla="*/ 238351 h 468034"/>
                <a:gd name="connsiteX12" fmla="*/ 182013 w 251351"/>
                <a:gd name="connsiteY12" fmla="*/ 277353 h 468034"/>
                <a:gd name="connsiteX13" fmla="*/ 186346 w 251351"/>
                <a:gd name="connsiteY13" fmla="*/ 316356 h 468034"/>
                <a:gd name="connsiteX14" fmla="*/ 195014 w 251351"/>
                <a:gd name="connsiteY14" fmla="*/ 325023 h 468034"/>
                <a:gd name="connsiteX15" fmla="*/ 199347 w 251351"/>
                <a:gd name="connsiteY15" fmla="*/ 346692 h 468034"/>
                <a:gd name="connsiteX16" fmla="*/ 208015 w 251351"/>
                <a:gd name="connsiteY16" fmla="*/ 372694 h 468034"/>
                <a:gd name="connsiteX17" fmla="*/ 212348 w 251351"/>
                <a:gd name="connsiteY17" fmla="*/ 385695 h 468034"/>
                <a:gd name="connsiteX18" fmla="*/ 221016 w 251351"/>
                <a:gd name="connsiteY18" fmla="*/ 398696 h 468034"/>
                <a:gd name="connsiteX19" fmla="*/ 225349 w 251351"/>
                <a:gd name="connsiteY19" fmla="*/ 411696 h 468034"/>
                <a:gd name="connsiteX20" fmla="*/ 234017 w 251351"/>
                <a:gd name="connsiteY20" fmla="*/ 420364 h 468034"/>
                <a:gd name="connsiteX21" fmla="*/ 238350 w 251351"/>
                <a:gd name="connsiteY21" fmla="*/ 437698 h 468034"/>
                <a:gd name="connsiteX22" fmla="*/ 251351 w 251351"/>
                <a:gd name="connsiteY22" fmla="*/ 468034 h 46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1351" h="468034">
                  <a:moveTo>
                    <a:pt x="0" y="0"/>
                  </a:moveTo>
                  <a:cubicBezTo>
                    <a:pt x="7223" y="4334"/>
                    <a:pt x="15273" y="7519"/>
                    <a:pt x="21668" y="13001"/>
                  </a:cubicBezTo>
                  <a:cubicBezTo>
                    <a:pt x="55968" y="42401"/>
                    <a:pt x="-1673" y="9999"/>
                    <a:pt x="47670" y="34669"/>
                  </a:cubicBezTo>
                  <a:cubicBezTo>
                    <a:pt x="50559" y="39003"/>
                    <a:pt x="52336" y="44336"/>
                    <a:pt x="56337" y="47670"/>
                  </a:cubicBezTo>
                  <a:cubicBezTo>
                    <a:pt x="66873" y="56450"/>
                    <a:pt x="78584" y="57122"/>
                    <a:pt x="91006" y="60671"/>
                  </a:cubicBezTo>
                  <a:cubicBezTo>
                    <a:pt x="95398" y="61926"/>
                    <a:pt x="99673" y="63560"/>
                    <a:pt x="104007" y="65005"/>
                  </a:cubicBezTo>
                  <a:cubicBezTo>
                    <a:pt x="106896" y="69338"/>
                    <a:pt x="110345" y="73347"/>
                    <a:pt x="112674" y="78005"/>
                  </a:cubicBezTo>
                  <a:cubicBezTo>
                    <a:pt x="117934" y="88525"/>
                    <a:pt x="118375" y="101795"/>
                    <a:pt x="121342" y="112675"/>
                  </a:cubicBezTo>
                  <a:cubicBezTo>
                    <a:pt x="123746" y="121489"/>
                    <a:pt x="127793" y="129814"/>
                    <a:pt x="130009" y="138677"/>
                  </a:cubicBezTo>
                  <a:cubicBezTo>
                    <a:pt x="131454" y="144455"/>
                    <a:pt x="131679" y="150684"/>
                    <a:pt x="134343" y="156011"/>
                  </a:cubicBezTo>
                  <a:cubicBezTo>
                    <a:pt x="139001" y="165328"/>
                    <a:pt x="151677" y="182013"/>
                    <a:pt x="151677" y="182013"/>
                  </a:cubicBezTo>
                  <a:cubicBezTo>
                    <a:pt x="151958" y="184546"/>
                    <a:pt x="154983" y="227627"/>
                    <a:pt x="160345" y="238351"/>
                  </a:cubicBezTo>
                  <a:cubicBezTo>
                    <a:pt x="190149" y="297959"/>
                    <a:pt x="170027" y="241399"/>
                    <a:pt x="182013" y="277353"/>
                  </a:cubicBezTo>
                  <a:cubicBezTo>
                    <a:pt x="183457" y="290354"/>
                    <a:pt x="182904" y="303736"/>
                    <a:pt x="186346" y="316356"/>
                  </a:cubicBezTo>
                  <a:cubicBezTo>
                    <a:pt x="187421" y="320298"/>
                    <a:pt x="193405" y="321267"/>
                    <a:pt x="195014" y="325023"/>
                  </a:cubicBezTo>
                  <a:cubicBezTo>
                    <a:pt x="197916" y="331793"/>
                    <a:pt x="197409" y="339586"/>
                    <a:pt x="199347" y="346692"/>
                  </a:cubicBezTo>
                  <a:cubicBezTo>
                    <a:pt x="201751" y="355506"/>
                    <a:pt x="205126" y="364027"/>
                    <a:pt x="208015" y="372694"/>
                  </a:cubicBezTo>
                  <a:cubicBezTo>
                    <a:pt x="209460" y="377028"/>
                    <a:pt x="209814" y="381894"/>
                    <a:pt x="212348" y="385695"/>
                  </a:cubicBezTo>
                  <a:lnTo>
                    <a:pt x="221016" y="398696"/>
                  </a:lnTo>
                  <a:cubicBezTo>
                    <a:pt x="222460" y="403029"/>
                    <a:pt x="222999" y="407779"/>
                    <a:pt x="225349" y="411696"/>
                  </a:cubicBezTo>
                  <a:cubicBezTo>
                    <a:pt x="227451" y="415200"/>
                    <a:pt x="232190" y="416709"/>
                    <a:pt x="234017" y="420364"/>
                  </a:cubicBezTo>
                  <a:cubicBezTo>
                    <a:pt x="236681" y="425691"/>
                    <a:pt x="236639" y="431993"/>
                    <a:pt x="238350" y="437698"/>
                  </a:cubicBezTo>
                  <a:cubicBezTo>
                    <a:pt x="246333" y="464306"/>
                    <a:pt x="240856" y="457537"/>
                    <a:pt x="251351" y="468034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73" name="CuadroTexto 172"/>
          <p:cNvSpPr txBox="1"/>
          <p:nvPr/>
        </p:nvSpPr>
        <p:spPr>
          <a:xfrm>
            <a:off x="48126" y="180874"/>
            <a:ext cx="12002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Infraestructura básica para generar eficiencia en la </a:t>
            </a:r>
            <a:r>
              <a:rPr lang="en-US" sz="3200" b="1" dirty="0" smtClean="0">
                <a:solidFill>
                  <a:schemeClr val="bg1"/>
                </a:solidFill>
              </a:rPr>
              <a:t>cadena</a:t>
            </a:r>
            <a:endParaRPr lang="es-PE" sz="3200" b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97469" y="1033329"/>
            <a:ext cx="6005610" cy="1008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</a:rPr>
              <a:t>Las uvas, paltas, arándanos y mangos representan el 60% de las exportaciones de frutas y hortalizas</a:t>
            </a:r>
          </a:p>
          <a:p>
            <a:pPr algn="ctr"/>
            <a:r>
              <a:rPr lang="es-PE" sz="2000" b="1" dirty="0">
                <a:solidFill>
                  <a:schemeClr val="tx1"/>
                </a:solidFill>
              </a:rPr>
              <a:t>(% de participación sobre producción nacional)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57107" y="2678538"/>
            <a:ext cx="1229973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La Libertad</a:t>
            </a:r>
            <a:endParaRPr lang="en-US" dirty="0"/>
          </a:p>
        </p:txBody>
      </p:sp>
      <p:sp>
        <p:nvSpPr>
          <p:cNvPr id="21" name="Rectángulo 20"/>
          <p:cNvSpPr/>
          <p:nvPr/>
        </p:nvSpPr>
        <p:spPr>
          <a:xfrm>
            <a:off x="257105" y="3253363"/>
            <a:ext cx="1229975" cy="457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Piura</a:t>
            </a:r>
            <a:endParaRPr lang="en-US" dirty="0"/>
          </a:p>
        </p:txBody>
      </p:sp>
      <p:sp>
        <p:nvSpPr>
          <p:cNvPr id="19" name="Rectángulo 18"/>
          <p:cNvSpPr/>
          <p:nvPr/>
        </p:nvSpPr>
        <p:spPr>
          <a:xfrm>
            <a:off x="1563328" y="2156671"/>
            <a:ext cx="1116519" cy="4095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Uva</a:t>
            </a:r>
            <a:endParaRPr lang="en-US" dirty="0"/>
          </a:p>
        </p:txBody>
      </p:sp>
      <p:sp>
        <p:nvSpPr>
          <p:cNvPr id="23" name="Rectángulo 22"/>
          <p:cNvSpPr/>
          <p:nvPr/>
        </p:nvSpPr>
        <p:spPr>
          <a:xfrm>
            <a:off x="2728454" y="2156670"/>
            <a:ext cx="1119279" cy="4095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Palta</a:t>
            </a:r>
            <a:endParaRPr lang="en-US" dirty="0"/>
          </a:p>
        </p:txBody>
      </p:sp>
      <p:sp>
        <p:nvSpPr>
          <p:cNvPr id="24" name="Rectángulo 23"/>
          <p:cNvSpPr/>
          <p:nvPr/>
        </p:nvSpPr>
        <p:spPr>
          <a:xfrm>
            <a:off x="3896329" y="2156670"/>
            <a:ext cx="1119278" cy="4095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Arándano</a:t>
            </a:r>
            <a:endParaRPr lang="en-US" sz="1600" dirty="0"/>
          </a:p>
        </p:txBody>
      </p:sp>
      <p:sp>
        <p:nvSpPr>
          <p:cNvPr id="25" name="Rectángulo 24"/>
          <p:cNvSpPr/>
          <p:nvPr/>
        </p:nvSpPr>
        <p:spPr>
          <a:xfrm>
            <a:off x="5064215" y="2156669"/>
            <a:ext cx="1194619" cy="4095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Mango</a:t>
            </a:r>
            <a:endParaRPr lang="en-US" dirty="0"/>
          </a:p>
        </p:txBody>
      </p:sp>
      <p:sp>
        <p:nvSpPr>
          <p:cNvPr id="26" name="Rectángulo 25"/>
          <p:cNvSpPr/>
          <p:nvPr/>
        </p:nvSpPr>
        <p:spPr>
          <a:xfrm>
            <a:off x="253225" y="3831586"/>
            <a:ext cx="1229975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Ica</a:t>
            </a:r>
            <a:endParaRPr lang="en-US" dirty="0"/>
          </a:p>
        </p:txBody>
      </p:sp>
      <p:sp>
        <p:nvSpPr>
          <p:cNvPr id="27" name="Rectángulo 26"/>
          <p:cNvSpPr/>
          <p:nvPr/>
        </p:nvSpPr>
        <p:spPr>
          <a:xfrm>
            <a:off x="253225" y="4426621"/>
            <a:ext cx="122997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Lima</a:t>
            </a:r>
            <a:endParaRPr lang="en-US" dirty="0"/>
          </a:p>
        </p:txBody>
      </p:sp>
      <p:sp>
        <p:nvSpPr>
          <p:cNvPr id="28" name="Rectángulo 27"/>
          <p:cNvSpPr/>
          <p:nvPr/>
        </p:nvSpPr>
        <p:spPr>
          <a:xfrm>
            <a:off x="253225" y="4993704"/>
            <a:ext cx="1229975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Ancash</a:t>
            </a:r>
            <a:endParaRPr lang="en-U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836928" y="6310687"/>
            <a:ext cx="1367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/>
              <a:t>Fuente: Minagri</a:t>
            </a:r>
            <a:endParaRPr lang="en-US" sz="1400" b="1" dirty="0"/>
          </a:p>
        </p:txBody>
      </p:sp>
      <p:sp>
        <p:nvSpPr>
          <p:cNvPr id="32" name="Rectángulo 31"/>
          <p:cNvSpPr/>
          <p:nvPr/>
        </p:nvSpPr>
        <p:spPr>
          <a:xfrm>
            <a:off x="1763447" y="2678538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920904" y="2678538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39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102650" y="2678538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96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5266467" y="2678538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763447" y="3253363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40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2920904" y="3253363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4102650" y="3253363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-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5266467" y="3253363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74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1763447" y="3831586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33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920904" y="3831586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4102650" y="3831586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266467" y="3831586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763447" y="4426621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2920904" y="4426621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20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4102650" y="4426621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266467" y="4426621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1763447" y="4993704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0.5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2920904" y="4993704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4102650" y="4993704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5266467" y="4993704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253225" y="5604394"/>
            <a:ext cx="1229975" cy="4591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Total</a:t>
            </a:r>
            <a:endParaRPr lang="en-US" dirty="0"/>
          </a:p>
        </p:txBody>
      </p:sp>
      <p:sp>
        <p:nvSpPr>
          <p:cNvPr id="54" name="Rectángulo 53"/>
          <p:cNvSpPr/>
          <p:nvPr/>
        </p:nvSpPr>
        <p:spPr>
          <a:xfrm>
            <a:off x="1763447" y="5604394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91.5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2920904" y="5604394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78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4102650" y="5604394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100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266467" y="5604394"/>
            <a:ext cx="716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82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8" name="Conector recto 57"/>
          <p:cNvCxnSpPr/>
          <p:nvPr/>
        </p:nvCxnSpPr>
        <p:spPr>
          <a:xfrm>
            <a:off x="191726" y="5524644"/>
            <a:ext cx="6012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lamada rectangular 61"/>
          <p:cNvSpPr/>
          <p:nvPr/>
        </p:nvSpPr>
        <p:spPr>
          <a:xfrm>
            <a:off x="6325948" y="1033328"/>
            <a:ext cx="2361499" cy="1328117"/>
          </a:xfrm>
          <a:prstGeom prst="wedgeRectCallout">
            <a:avLst>
              <a:gd name="adj1" fmla="val 38411"/>
              <a:gd name="adj2" fmla="val 726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</a:rPr>
              <a:t>20% de la XNT agro salen por Puerto de Paita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40% de X´s de uva 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75% de X´s de mango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416735" y="6464574"/>
            <a:ext cx="1478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/>
              <a:t>Fuente: Veritrade</a:t>
            </a:r>
            <a:endParaRPr lang="en-US" sz="1400" b="1" dirty="0"/>
          </a:p>
        </p:txBody>
      </p:sp>
      <p:sp>
        <p:nvSpPr>
          <p:cNvPr id="65" name="Llamada rectangular 64"/>
          <p:cNvSpPr/>
          <p:nvPr/>
        </p:nvSpPr>
        <p:spPr>
          <a:xfrm>
            <a:off x="6299354" y="4205630"/>
            <a:ext cx="2615539" cy="1028190"/>
          </a:xfrm>
          <a:prstGeom prst="wedgeRectCallout">
            <a:avLst>
              <a:gd name="adj1" fmla="val 71746"/>
              <a:gd name="adj2" fmla="val -183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</a:rPr>
              <a:t>60% de la XNT agro salen por Puerto del Callao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73% de X´s de palta           55% de X´s de arándano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6346550" y="6378413"/>
            <a:ext cx="407018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/>
              <a:t>*15% sale por avión (AJCH); 5% otros (terrestre).</a:t>
            </a:r>
            <a:endParaRPr lang="en-US" sz="1400" b="1" dirty="0"/>
          </a:p>
        </p:txBody>
      </p:sp>
      <p:sp>
        <p:nvSpPr>
          <p:cNvPr id="66" name="Rectángulo 65"/>
          <p:cNvSpPr/>
          <p:nvPr/>
        </p:nvSpPr>
        <p:spPr>
          <a:xfrm>
            <a:off x="7012706" y="3795226"/>
            <a:ext cx="1841819" cy="4168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bg1"/>
                </a:solidFill>
              </a:rPr>
              <a:t>Autopista del Norte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6526145" y="2849084"/>
            <a:ext cx="1855497" cy="2866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bg1"/>
                </a:solidFill>
              </a:rPr>
              <a:t>Autopista del Sol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7944876" y="5245461"/>
            <a:ext cx="1255742" cy="27098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bg1"/>
                </a:solidFill>
              </a:rPr>
              <a:t>Red Vial 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5" name="Rectángulo 134"/>
          <p:cNvSpPr/>
          <p:nvPr/>
        </p:nvSpPr>
        <p:spPr>
          <a:xfrm>
            <a:off x="6650796" y="3247623"/>
            <a:ext cx="1855497" cy="4629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bg1"/>
                </a:solidFill>
              </a:rPr>
              <a:t>Puerto de Salaverry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6" name="Rectángulo 135"/>
          <p:cNvSpPr/>
          <p:nvPr/>
        </p:nvSpPr>
        <p:spPr>
          <a:xfrm>
            <a:off x="8087692" y="5626596"/>
            <a:ext cx="1855497" cy="2866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bg1"/>
                </a:solidFill>
              </a:rPr>
              <a:t>Puerto de Pisco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9144974" y="3287559"/>
            <a:ext cx="190570" cy="18314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Elipse 141"/>
          <p:cNvSpPr/>
          <p:nvPr/>
        </p:nvSpPr>
        <p:spPr>
          <a:xfrm>
            <a:off x="8639652" y="2445354"/>
            <a:ext cx="190570" cy="18314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Elipse 142"/>
          <p:cNvSpPr/>
          <p:nvPr/>
        </p:nvSpPr>
        <p:spPr>
          <a:xfrm>
            <a:off x="9931042" y="5036157"/>
            <a:ext cx="190570" cy="1831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Elipse 143"/>
          <p:cNvSpPr/>
          <p:nvPr/>
        </p:nvSpPr>
        <p:spPr>
          <a:xfrm>
            <a:off x="9714475" y="4402496"/>
            <a:ext cx="190570" cy="1831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Elipse 144"/>
          <p:cNvSpPr/>
          <p:nvPr/>
        </p:nvSpPr>
        <p:spPr>
          <a:xfrm>
            <a:off x="9368893" y="3674212"/>
            <a:ext cx="190570" cy="18314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icono puer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093" r="2953" b="3254"/>
          <a:stretch>
            <a:fillRect/>
          </a:stretch>
        </p:blipFill>
        <p:spPr bwMode="auto">
          <a:xfrm>
            <a:off x="8234090" y="2466341"/>
            <a:ext cx="330924" cy="3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Image result for icono puer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093" r="2953" b="3254"/>
          <a:stretch>
            <a:fillRect/>
          </a:stretch>
        </p:blipFill>
        <p:spPr bwMode="auto">
          <a:xfrm>
            <a:off x="8703877" y="3247624"/>
            <a:ext cx="330924" cy="3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/>
          <p:cNvCxnSpPr>
            <a:stCxn id="139" idx="1"/>
            <a:endCxn id="135" idx="3"/>
          </p:cNvCxnSpPr>
          <p:nvPr/>
        </p:nvCxnSpPr>
        <p:spPr>
          <a:xfrm flipH="1">
            <a:off x="8506293" y="3412637"/>
            <a:ext cx="197584" cy="66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Picture 4" descr="Image result for icono puer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093" r="2953" b="3254"/>
          <a:stretch>
            <a:fillRect/>
          </a:stretch>
        </p:blipFill>
        <p:spPr bwMode="auto">
          <a:xfrm>
            <a:off x="9265290" y="4342280"/>
            <a:ext cx="330924" cy="3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Image result for icono puer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093" r="2953" b="3254"/>
          <a:stretch>
            <a:fillRect/>
          </a:stretch>
        </p:blipFill>
        <p:spPr bwMode="auto">
          <a:xfrm>
            <a:off x="9627548" y="5102071"/>
            <a:ext cx="330924" cy="3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Conector recto de flecha 96"/>
          <p:cNvCxnSpPr>
            <a:stCxn id="59" idx="24"/>
          </p:cNvCxnSpPr>
          <p:nvPr/>
        </p:nvCxnSpPr>
        <p:spPr>
          <a:xfrm flipH="1" flipV="1">
            <a:off x="8387394" y="2997485"/>
            <a:ext cx="465871" cy="14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97"/>
          <p:cNvCxnSpPr/>
          <p:nvPr/>
        </p:nvCxnSpPr>
        <p:spPr>
          <a:xfrm flipH="1">
            <a:off x="9201400" y="4762262"/>
            <a:ext cx="560640" cy="613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/>
          <p:cNvCxnSpPr/>
          <p:nvPr/>
        </p:nvCxnSpPr>
        <p:spPr>
          <a:xfrm flipH="1">
            <a:off x="9678152" y="5422750"/>
            <a:ext cx="105413" cy="191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/>
          <p:cNvCxnSpPr/>
          <p:nvPr/>
        </p:nvCxnSpPr>
        <p:spPr>
          <a:xfrm flipH="1" flipV="1">
            <a:off x="8864656" y="3931208"/>
            <a:ext cx="465871" cy="14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8824" y="165467"/>
            <a:ext cx="1126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Acción clave: Avance de proyectos y cabotaje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6560" y="970713"/>
            <a:ext cx="11931824" cy="42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chemeClr val="tx1"/>
                </a:solidFill>
              </a:rPr>
              <a:t> </a:t>
            </a:r>
          </a:p>
          <a:p>
            <a:pPr marL="176530" indent="-17653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Avanzar con las obras de la segunda calzada de la Autopista del Sol, Autopista del Norte y Red Vial 6.</a:t>
            </a:r>
          </a:p>
          <a:p>
            <a:pPr marL="176530" indent="-17653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176530" indent="-17653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Inicio del mejoramiento del puerto de Pisco, puerto de Salaverry, inicio de obras del Puerto de Chancay, ampliación del aeropuerto de Lima.</a:t>
            </a:r>
            <a:endParaRPr lang="es-MX" sz="2400" b="1" dirty="0">
              <a:solidFill>
                <a:schemeClr val="tx1"/>
              </a:solidFill>
            </a:endParaRPr>
          </a:p>
          <a:p>
            <a:pPr marL="176530" indent="-17653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176530" indent="-17653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Desarrollo de vías alternativas a la Carretera Central y/o solución multimodal.</a:t>
            </a:r>
          </a:p>
          <a:p>
            <a:pPr marL="176530" indent="-17653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176530" indent="-17653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Habilitar el cabotaje para barcos de bandera extranjera sin restricciones.</a:t>
            </a:r>
          </a:p>
          <a:p>
            <a:pPr marL="176530" indent="-176530" algn="just">
              <a:buFont typeface="Arial" panose="020B0604020202020204" pitchFamily="34" charset="0"/>
              <a:buChar char="•"/>
            </a:pPr>
            <a:endParaRPr lang="es-MX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501" r="8721"/>
          <a:stretch>
            <a:fillRect/>
          </a:stretch>
        </p:blipFill>
        <p:spPr>
          <a:xfrm>
            <a:off x="265471" y="1831281"/>
            <a:ext cx="6032091" cy="436304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" y="1162903"/>
            <a:ext cx="6096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Inversión y predios pendientes de entrega, por proyecto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(US$ MM, número de predios)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126" y="142774"/>
            <a:ext cx="1200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Retrasos por falta de entrega de predios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110056" y="6135330"/>
            <a:ext cx="1113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/>
              <a:t>Fuente: MEF</a:t>
            </a:r>
            <a:endParaRPr lang="en-US" sz="1400" b="1" dirty="0"/>
          </a:p>
        </p:txBody>
      </p:sp>
      <p:sp>
        <p:nvSpPr>
          <p:cNvPr id="9" name="Rectángulo 8"/>
          <p:cNvSpPr/>
          <p:nvPr/>
        </p:nvSpPr>
        <p:spPr>
          <a:xfrm>
            <a:off x="7049727" y="1162903"/>
            <a:ext cx="436806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Avance de las autopistas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568812" y="2241755"/>
            <a:ext cx="1356238" cy="7079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Inicio concesión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107561" y="2241755"/>
            <a:ext cx="1179871" cy="7079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Avance a ene18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049729" y="3052916"/>
            <a:ext cx="1327355" cy="663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Autopista del Sol</a:t>
            </a:r>
            <a:endParaRPr lang="en-US" b="1" dirty="0"/>
          </a:p>
        </p:txBody>
      </p:sp>
      <p:sp>
        <p:nvSpPr>
          <p:cNvPr id="13" name="Rectángulo 12"/>
          <p:cNvSpPr/>
          <p:nvPr/>
        </p:nvSpPr>
        <p:spPr>
          <a:xfrm>
            <a:off x="7049728" y="3986258"/>
            <a:ext cx="1327355" cy="663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Red Vial 6</a:t>
            </a:r>
            <a:endParaRPr lang="en-US" b="1" dirty="0"/>
          </a:p>
        </p:txBody>
      </p:sp>
      <p:sp>
        <p:nvSpPr>
          <p:cNvPr id="14" name="Rectángulo 13"/>
          <p:cNvSpPr/>
          <p:nvPr/>
        </p:nvSpPr>
        <p:spPr>
          <a:xfrm>
            <a:off x="7049727" y="4926537"/>
            <a:ext cx="1327355" cy="663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Autopista del Norte</a:t>
            </a:r>
            <a:endParaRPr lang="en-US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085181" y="6135330"/>
            <a:ext cx="1332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/>
              <a:t>Fuente: Ositran</a:t>
            </a:r>
            <a:endParaRPr lang="en-US" sz="1400" b="1" dirty="0"/>
          </a:p>
        </p:txBody>
      </p:sp>
      <p:sp>
        <p:nvSpPr>
          <p:cNvPr id="17" name="Rectángulo 16"/>
          <p:cNvSpPr/>
          <p:nvPr/>
        </p:nvSpPr>
        <p:spPr>
          <a:xfrm>
            <a:off x="8568812" y="3052916"/>
            <a:ext cx="1356238" cy="663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2009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085181" y="3078218"/>
            <a:ext cx="1179871" cy="663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38%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589035" y="3986258"/>
            <a:ext cx="1336015" cy="663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2005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0085181" y="3997252"/>
            <a:ext cx="1179871" cy="663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40%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589035" y="4919600"/>
            <a:ext cx="1336015" cy="663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2009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0085181" y="4933994"/>
            <a:ext cx="1179871" cy="663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61%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240413" y="1230857"/>
            <a:ext cx="11709126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chemeClr val="tx1"/>
                </a:solidFill>
              </a:rPr>
              <a:t>Ampliar facilidades que tiene el MTC para contratar a empresas especializadas en adquisición de terrenos a otros ministerios.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MX" sz="1100" b="1" dirty="0" smtClean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chemeClr val="tx1"/>
                </a:solidFill>
              </a:rPr>
              <a:t>Alternativas </a:t>
            </a:r>
            <a:r>
              <a:rPr lang="es-MX" sz="2400" b="1" dirty="0">
                <a:solidFill>
                  <a:schemeClr val="tx1"/>
                </a:solidFill>
              </a:rPr>
              <a:t>respecto a responsable de adquisición de terrenos: (1) Ministerios a través de </a:t>
            </a:r>
            <a:r>
              <a:rPr lang="es-MX" sz="2400" b="1" dirty="0" smtClean="0">
                <a:solidFill>
                  <a:schemeClr val="tx1"/>
                </a:solidFill>
              </a:rPr>
              <a:t>terceros; </a:t>
            </a:r>
            <a:r>
              <a:rPr lang="es-MX" sz="2400" b="1" dirty="0">
                <a:solidFill>
                  <a:schemeClr val="tx1"/>
                </a:solidFill>
              </a:rPr>
              <a:t>(2) Proinversión a través de terceros; (3) Concesionario; (4) crear una entidad encargada de la adquisición de terrenos.</a:t>
            </a:r>
            <a:endParaRPr lang="en-US" sz="24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MX" sz="1100" b="1" dirty="0" smtClean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chemeClr val="tx1"/>
                </a:solidFill>
              </a:rPr>
              <a:t>Estandarizar </a:t>
            </a:r>
            <a:r>
              <a:rPr lang="es-MX" sz="2400" b="1" dirty="0">
                <a:solidFill>
                  <a:schemeClr val="tx1"/>
                </a:solidFill>
              </a:rPr>
              <a:t>los expedientes de adquisición de </a:t>
            </a:r>
            <a:r>
              <a:rPr lang="es-MX" sz="2400" b="1" dirty="0" smtClean="0">
                <a:solidFill>
                  <a:schemeClr val="tx1"/>
                </a:solidFill>
              </a:rPr>
              <a:t>terrenos (MVCS).</a:t>
            </a:r>
            <a:endParaRPr lang="es-MX" sz="24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Establecer </a:t>
            </a:r>
            <a:r>
              <a:rPr lang="en-US" sz="2400" b="1" dirty="0">
                <a:solidFill>
                  <a:schemeClr val="tx1"/>
                </a:solidFill>
              </a:rPr>
              <a:t>plazos para los procedimientos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chemeClr val="tx1"/>
                </a:solidFill>
              </a:rPr>
              <a:t>Definir </a:t>
            </a:r>
            <a:r>
              <a:rPr lang="es-MX" sz="2400" b="1" dirty="0">
                <a:solidFill>
                  <a:schemeClr val="tx1"/>
                </a:solidFill>
              </a:rPr>
              <a:t>en qué momento del ciclo del proyecto se debe aplicar </a:t>
            </a:r>
            <a:r>
              <a:rPr lang="en-US" sz="2400" b="1" dirty="0">
                <a:solidFill>
                  <a:schemeClr val="tx1"/>
                </a:solidFill>
              </a:rPr>
              <a:t>la </a:t>
            </a:r>
            <a:r>
              <a:rPr lang="es-MX" sz="2400" b="1" dirty="0">
                <a:solidFill>
                  <a:schemeClr val="tx1"/>
                </a:solidFill>
              </a:rPr>
              <a:t>notación preventiva catastral.</a:t>
            </a:r>
            <a:endParaRPr lang="en-US" sz="24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MX" sz="11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chemeClr val="tx1"/>
                </a:solidFill>
              </a:rPr>
              <a:t>Desarrollar </a:t>
            </a:r>
            <a:r>
              <a:rPr lang="es-MX" sz="2400" b="1" dirty="0">
                <a:solidFill>
                  <a:schemeClr val="tx1"/>
                </a:solidFill>
              </a:rPr>
              <a:t>una base única catastral.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</a:t>
            </a:r>
            <a:r>
              <a:rPr lang="es-PE" sz="2400" b="1" dirty="0">
                <a:solidFill>
                  <a:schemeClr val="tx1"/>
                </a:solidFill>
              </a:rPr>
              <a:t>ransferencia de inmuebles propiedad del Estado para cualquier proyecto</a:t>
            </a:r>
            <a:r>
              <a:rPr lang="en-US" sz="2400" b="1" dirty="0">
                <a:solidFill>
                  <a:schemeClr val="tx1"/>
                </a:solidFill>
              </a:rPr>
              <a:t> de inversión.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88072" y="138155"/>
            <a:ext cx="1126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Acción clave: Acelerar adquisición de predios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adroTexto 172"/>
          <p:cNvSpPr txBox="1"/>
          <p:nvPr/>
        </p:nvSpPr>
        <p:spPr>
          <a:xfrm>
            <a:off x="48126" y="180118"/>
            <a:ext cx="1200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Poco enfoque en mantenimiento y protección frente a desastres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753726" y="1085638"/>
            <a:ext cx="5181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0" b="1" dirty="0"/>
              <a:t>Cada 15-20 años el Perú pierde entre 2 a 3 puntos del PBI en infraestructura por el Fenómeno del Niño</a:t>
            </a:r>
            <a:endParaRPr lang="en-US" sz="2100" b="1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393030" y="2203004"/>
          <a:ext cx="5839327" cy="395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4799" y="1090864"/>
            <a:ext cx="60157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0" b="1" dirty="0"/>
              <a:t>El gasto en mantenimiento </a:t>
            </a:r>
            <a:r>
              <a:rPr lang="es-PE" sz="2100" b="1" u="sng" dirty="0"/>
              <a:t>de infraestructura</a:t>
            </a:r>
            <a:r>
              <a:rPr lang="es-PE" sz="2100" b="1" dirty="0"/>
              <a:t> ha perdido peso sobre el total del gasto corriente</a:t>
            </a:r>
          </a:p>
          <a:p>
            <a:pPr algn="ctr"/>
            <a:r>
              <a:rPr lang="es-PE" sz="1600" b="1" dirty="0"/>
              <a:t>(Gasto en mantenimiento de infraestructura / gasto corriente, % 1/)</a:t>
            </a:r>
            <a:endParaRPr lang="en-US" sz="1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663285" y="6444042"/>
            <a:ext cx="1496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/>
              <a:t>Fuente: BCR, MEF</a:t>
            </a:r>
            <a:endParaRPr lang="en-US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93030" y="6197710"/>
            <a:ext cx="53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/>
              <a:t>1/Servicio de mantenimiento de carreteras, caminos, puentes, edificios, oficinas y estructuras.  </a:t>
            </a:r>
            <a:endParaRPr lang="en-US" sz="1400" b="1" dirty="0"/>
          </a:p>
        </p:txBody>
      </p:sp>
      <p:sp>
        <p:nvSpPr>
          <p:cNvPr id="6" name="Rectángulo 5"/>
          <p:cNvSpPr/>
          <p:nvPr/>
        </p:nvSpPr>
        <p:spPr>
          <a:xfrm>
            <a:off x="9480885" y="2392896"/>
            <a:ext cx="1235242" cy="636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/>
              <a:t>% PBI</a:t>
            </a:r>
            <a:endParaRPr lang="en-U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571874" y="3282147"/>
            <a:ext cx="15231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sz="2400" b="1" dirty="0"/>
              <a:t>1982-1983</a:t>
            </a:r>
            <a:endParaRPr lang="en-US" sz="2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571874" y="4110578"/>
            <a:ext cx="15231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sz="2400" b="1" dirty="0"/>
              <a:t>1997-1988</a:t>
            </a:r>
            <a:endParaRPr lang="en-US" sz="2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571874" y="4980650"/>
            <a:ext cx="15231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2017</a:t>
            </a:r>
            <a:endParaRPr lang="en-US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480885" y="3282147"/>
            <a:ext cx="1235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2.5</a:t>
            </a:r>
            <a:endParaRPr lang="en-US" sz="2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480885" y="4094536"/>
            <a:ext cx="1235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2.2</a:t>
            </a:r>
            <a:endParaRPr lang="en-US" sz="2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480885" y="4980649"/>
            <a:ext cx="1235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2.9</a:t>
            </a:r>
            <a:endParaRPr lang="en-US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098506" y="5653476"/>
            <a:ext cx="1473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400" b="1"/>
            </a:lvl1pPr>
          </a:lstStyle>
          <a:p>
            <a:r>
              <a:rPr lang="es-PE" dirty="0"/>
              <a:t>Fuente: BCR, ARC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92480" y="1216515"/>
            <a:ext cx="11986447" cy="383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</a:rPr>
              <a:t>Ampliación de programas de mantenimiento periódico del MTC (Proyecto Perú) a más vías y gobiernos subnacionales.</a:t>
            </a:r>
            <a:endParaRPr lang="en-US" sz="24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MX" sz="11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</a:rPr>
              <a:t>Concesionar toda la red vial </a:t>
            </a:r>
            <a:r>
              <a:rPr lang="es-MX" sz="2400" b="1" dirty="0" smtClean="0">
                <a:solidFill>
                  <a:schemeClr val="tx1"/>
                </a:solidFill>
              </a:rPr>
              <a:t>nacional.</a:t>
            </a:r>
            <a:endParaRPr lang="es-MX" sz="24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</a:rPr>
              <a:t>Desarrollar soluciones integrales de control de inundaciones fluviales (ríos), pluviales (lluvias) y huaicos en zonas críticas.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</a:rPr>
              <a:t>Cambiar criterios de diseño en puntos críticos de las carreteras principales por las que siempre pasan huaycos. Puntos críticos ya están identificados en el MTC.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2480" y="151811"/>
            <a:ext cx="1126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Acción clave: Asegurar el mantenimiento 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33483" y="2869267"/>
            <a:ext cx="7055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Tiempo en trámites</a:t>
            </a:r>
            <a:endParaRPr 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207" t="9727" b="9600"/>
          <a:stretch>
            <a:fillRect/>
          </a:stretch>
        </p:blipFill>
        <p:spPr>
          <a:xfrm>
            <a:off x="10491537" y="6451105"/>
            <a:ext cx="1604210" cy="283096"/>
          </a:xfrm>
          <a:prstGeom prst="rect">
            <a:avLst/>
          </a:prstGeom>
          <a:solidFill>
            <a:srgbClr val="FF3F3F">
              <a:alpha val="52000"/>
            </a:s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4416" y="208961"/>
            <a:ext cx="1126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Acción clave: Simplificación y digitalización de procesos</a:t>
            </a:r>
            <a:endParaRPr lang="es-PE" sz="3200" b="1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2755" y="1160704"/>
            <a:ext cx="11890205" cy="532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2280" lvl="1" indent="-285750" algn="just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tx1"/>
                </a:solidFill>
              </a:rPr>
              <a:t>Homologar todas las certificaciones de instituciones internacionales como Globalgap, IFS, Chinagap con las certificaciones que otorgue el Estado peruano (Senasa, Digesa, otros). Por ejemplo: Buenas prácticas agrícolas con Globalgap.</a:t>
            </a:r>
          </a:p>
          <a:p>
            <a:pPr marL="462280" lvl="1" indent="-285750" algn="just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tx1"/>
                </a:solidFill>
              </a:rPr>
              <a:t>Ampliar la certificación de empacadoras (aumentado a campos de </a:t>
            </a:r>
            <a:r>
              <a:rPr lang="es-PE" sz="2400" b="1" dirty="0" smtClean="0">
                <a:solidFill>
                  <a:schemeClr val="tx1"/>
                </a:solidFill>
              </a:rPr>
              <a:t>cultivo del mismo dueño).</a:t>
            </a:r>
            <a:endParaRPr lang="es-PE" sz="2400" b="1" dirty="0">
              <a:solidFill>
                <a:schemeClr val="tx1"/>
              </a:solidFill>
            </a:endParaRPr>
          </a:p>
          <a:p>
            <a:pPr marL="462280" lvl="1" indent="-285750" algn="just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tx1"/>
                </a:solidFill>
              </a:rPr>
              <a:t>Certificar campos de cultivo (aquellos campos sin empacadora).</a:t>
            </a:r>
          </a:p>
          <a:p>
            <a:pPr marL="462280" lvl="1" indent="-285750" algn="just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tx1"/>
                </a:solidFill>
              </a:rPr>
              <a:t>Digitalizar certificado fitosanitario (con usuario, país receptor y Sunat</a:t>
            </a:r>
            <a:r>
              <a:rPr lang="es-PE" sz="2400" b="1" dirty="0" smtClean="0">
                <a:solidFill>
                  <a:schemeClr val="tx1"/>
                </a:solidFill>
              </a:rPr>
              <a:t>) y certificado de origen.</a:t>
            </a:r>
            <a:endParaRPr lang="en-US" sz="2400" b="1" dirty="0">
              <a:solidFill>
                <a:schemeClr val="tx1"/>
              </a:solidFill>
            </a:endParaRPr>
          </a:p>
          <a:p>
            <a:pPr marL="462280" lvl="1" indent="-28575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</a:rPr>
              <a:t>Tercerizar inspecciones (Senasa, Sanipes, Digesa) a empresas especializadas.</a:t>
            </a:r>
            <a:endParaRPr lang="en-US" sz="2400" b="1" dirty="0">
              <a:solidFill>
                <a:schemeClr val="tx1"/>
              </a:solidFill>
            </a:endParaRPr>
          </a:p>
          <a:p>
            <a:pPr marL="462280" lvl="1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Establecer sistema de medición y seguimiento de indicadores de gestión de trámites frecuentes.</a:t>
            </a:r>
          </a:p>
          <a:p>
            <a:pPr marL="462280" lvl="1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Renegociación de protocolos fitosanitarios para tener más flexibilidad.</a:t>
            </a:r>
          </a:p>
          <a:p>
            <a:pPr marL="462280" lvl="1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Establecer protocolos de operación y coordinación entre Senasa, Sanipes, Sunat y Ministerio del interior.</a:t>
            </a:r>
            <a:endParaRPr lang="es-PE" sz="24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PE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33483" y="2869267"/>
            <a:ext cx="7055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endParaRPr 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207" t="9727" b="9600"/>
          <a:stretch>
            <a:fillRect/>
          </a:stretch>
        </p:blipFill>
        <p:spPr>
          <a:xfrm>
            <a:off x="10491537" y="6451105"/>
            <a:ext cx="1604210" cy="283096"/>
          </a:xfrm>
          <a:prstGeom prst="rect">
            <a:avLst/>
          </a:prstGeom>
          <a:solidFill>
            <a:srgbClr val="FF3F3F">
              <a:alpha val="52000"/>
            </a:s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330" y="1498451"/>
            <a:ext cx="7967014" cy="47701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20120" y="1129119"/>
            <a:ext cx="7533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Perú: Productividad total de factores</a:t>
            </a:r>
          </a:p>
          <a:p>
            <a:pPr algn="ctr"/>
            <a:r>
              <a:rPr lang="es-PE" b="1" dirty="0" smtClean="0"/>
              <a:t>(Var. %)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065827" y="6360967"/>
            <a:ext cx="1924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/>
              <a:t>Fuente: APOYO Consultoría</a:t>
            </a:r>
            <a:endParaRPr lang="en-US" sz="12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29408" y="119719"/>
            <a:ext cx="1206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Nos hemos vuelto improductivos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adroTexto 172"/>
          <p:cNvSpPr txBox="1"/>
          <p:nvPr/>
        </p:nvSpPr>
        <p:spPr>
          <a:xfrm>
            <a:off x="95536" y="141910"/>
            <a:ext cx="1200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Altos costos por seguridad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2393" y="994883"/>
            <a:ext cx="4722125" cy="403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chemeClr val="tx1"/>
                </a:solidFill>
              </a:rPr>
              <a:t>Costos por seguridad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6986" y="1460304"/>
            <a:ext cx="5415664" cy="88710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Incluye el pago por compra de seguros, contrato de resguardo armado </a:t>
            </a:r>
            <a:r>
              <a:rPr lang="es-MX" dirty="0" smtClean="0">
                <a:solidFill>
                  <a:schemeClr val="tx1"/>
                </a:solidFill>
              </a:rPr>
              <a:t>y </a:t>
            </a:r>
            <a:r>
              <a:rPr lang="es-MX" dirty="0">
                <a:solidFill>
                  <a:schemeClr val="tx1"/>
                </a:solidFill>
              </a:rPr>
              <a:t>ronderos, y otros como la compra de GPS para los </a:t>
            </a:r>
            <a:r>
              <a:rPr lang="es-MX" dirty="0" smtClean="0">
                <a:solidFill>
                  <a:schemeClr val="tx1"/>
                </a:solidFill>
              </a:rPr>
              <a:t>vehículos.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6986" y="2458864"/>
            <a:ext cx="5415664" cy="115779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Representa en promedio el 12% de los costos logísticos en agroexportación. En algunos productos (y corredores) puede llegar a representar entre el 20% y 35%.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66984" y="3728105"/>
            <a:ext cx="5415664" cy="85807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Problemas de inseguridad ocurren a lo largo de toda la cadena: desde el centro de producción hasta el puerto.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6984" y="4685129"/>
            <a:ext cx="5415664" cy="97241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Casi el 100% de los transportistas desde la planta empacadora hasta el puerto adquieren seguros que cuestan casi US$200 por viaje.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96565" y="6367814"/>
            <a:ext cx="3114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/>
              <a:t>Fuente: empresas, Banco Mundial 2015</a:t>
            </a:r>
            <a:endParaRPr lang="en-US" sz="14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3112" t="44436" r="16609" b="28323"/>
          <a:stretch>
            <a:fillRect/>
          </a:stretch>
        </p:blipFill>
        <p:spPr>
          <a:xfrm>
            <a:off x="5895836" y="1562326"/>
            <a:ext cx="5418158" cy="118076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001134" y="2722847"/>
            <a:ext cx="131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/>
              <a:t>Fuente: Peru21</a:t>
            </a:r>
            <a:endParaRPr lang="en-US" sz="14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7519" t="31367" r="13985" b="52775"/>
          <a:stretch>
            <a:fillRect/>
          </a:stretch>
        </p:blipFill>
        <p:spPr>
          <a:xfrm>
            <a:off x="5895836" y="3074485"/>
            <a:ext cx="5418158" cy="116006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978852" y="4278407"/>
            <a:ext cx="1357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/>
              <a:t>Fuente: Canal N</a:t>
            </a:r>
            <a:endParaRPr lang="en-US" sz="1400" b="1" dirty="0"/>
          </a:p>
        </p:txBody>
      </p:sp>
      <p:sp>
        <p:nvSpPr>
          <p:cNvPr id="14" name="Rectángulo 13"/>
          <p:cNvSpPr/>
          <p:nvPr/>
        </p:nvSpPr>
        <p:spPr>
          <a:xfrm>
            <a:off x="266983" y="5776939"/>
            <a:ext cx="5415664" cy="6289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Muchos operadores no mueven camiones sin escolta.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8126" y="142774"/>
            <a:ext cx="1200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Acción clave: obra por impuesto para seguridad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2755" y="1078816"/>
            <a:ext cx="11890205" cy="4274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Desarrollar un proyecto de inversión pública que considere </a:t>
            </a:r>
            <a:r>
              <a:rPr lang="en-US" sz="2400" b="1" dirty="0" smtClean="0">
                <a:solidFill>
                  <a:schemeClr val="tx1"/>
                </a:solidFill>
              </a:rPr>
              <a:t>inversión en equipamiento como central de operaciones, cámaras, escáneres, sistemas de gestión de </a:t>
            </a:r>
            <a:r>
              <a:rPr lang="en-US" sz="2400" b="1" dirty="0">
                <a:solidFill>
                  <a:schemeClr val="tx1"/>
                </a:solidFill>
              </a:rPr>
              <a:t>camiones</a:t>
            </a:r>
            <a:r>
              <a:rPr lang="en-US" sz="2400" b="1" dirty="0" smtClean="0">
                <a:solidFill>
                  <a:schemeClr val="tx1"/>
                </a:solidFill>
              </a:rPr>
              <a:t>, todo </a:t>
            </a:r>
            <a:r>
              <a:rPr lang="en-US" sz="2400" b="1" dirty="0">
                <a:solidFill>
                  <a:schemeClr val="tx1"/>
                </a:solidFill>
              </a:rPr>
              <a:t>con alto componente tecnológico </a:t>
            </a:r>
            <a:r>
              <a:rPr lang="en-US" sz="2400" b="1" dirty="0" smtClean="0">
                <a:solidFill>
                  <a:schemeClr val="tx1"/>
                </a:solidFill>
              </a:rPr>
              <a:t>para </a:t>
            </a:r>
            <a:r>
              <a:rPr lang="en-US" sz="2400" b="1" dirty="0">
                <a:solidFill>
                  <a:schemeClr val="tx1"/>
                </a:solidFill>
              </a:rPr>
              <a:t>brindar seguridad </a:t>
            </a:r>
            <a:r>
              <a:rPr lang="en-US" sz="2400" b="1" dirty="0" smtClean="0">
                <a:solidFill>
                  <a:schemeClr val="tx1"/>
                </a:solidFill>
              </a:rPr>
              <a:t>en las </a:t>
            </a:r>
            <a:r>
              <a:rPr lang="en-US" sz="2400" b="1" dirty="0">
                <a:solidFill>
                  <a:schemeClr val="tx1"/>
                </a:solidFill>
              </a:rPr>
              <a:t>principales vías por las que circulan los camiones que ingresan y retiran carga del Puerto del Callao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endParaRPr lang="en-US" sz="24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Se </a:t>
            </a:r>
            <a:r>
              <a:rPr lang="en-US" sz="2400" b="1" dirty="0" smtClean="0">
                <a:solidFill>
                  <a:schemeClr val="tx1"/>
                </a:solidFill>
              </a:rPr>
              <a:t>podría ejecutar </a:t>
            </a:r>
            <a:r>
              <a:rPr lang="en-US" sz="2400" b="1" dirty="0">
                <a:solidFill>
                  <a:schemeClr val="tx1"/>
                </a:solidFill>
              </a:rPr>
              <a:t>bajo el mecanismo de obras por impuestos </a:t>
            </a:r>
            <a:r>
              <a:rPr lang="en-US" sz="2400" b="1" dirty="0" smtClean="0">
                <a:solidFill>
                  <a:schemeClr val="tx1"/>
                </a:solidFill>
              </a:rPr>
              <a:t>(incluida la </a:t>
            </a:r>
            <a:r>
              <a:rPr lang="en-US" sz="2400" b="1" dirty="0">
                <a:solidFill>
                  <a:schemeClr val="tx1"/>
                </a:solidFill>
              </a:rPr>
              <a:t>operación y mantenimiento).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Coordinación entre la Autoridad Portuaria </a:t>
            </a:r>
            <a:r>
              <a:rPr lang="en-US" sz="2400" b="1" dirty="0" smtClean="0">
                <a:solidFill>
                  <a:schemeClr val="tx1"/>
                </a:solidFill>
              </a:rPr>
              <a:t>Nacional y </a:t>
            </a:r>
            <a:r>
              <a:rPr lang="en-US" sz="2400" b="1" dirty="0">
                <a:solidFill>
                  <a:schemeClr val="tx1"/>
                </a:solidFill>
              </a:rPr>
              <a:t>Policía </a:t>
            </a:r>
            <a:r>
              <a:rPr lang="en-US" sz="2400" b="1" dirty="0" smtClean="0">
                <a:solidFill>
                  <a:schemeClr val="tx1"/>
                </a:solidFill>
              </a:rPr>
              <a:t>Nacional.</a:t>
            </a:r>
            <a:endParaRPr lang="en-US" sz="2400" b="1" dirty="0">
              <a:solidFill>
                <a:schemeClr val="tx1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PE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451" y="2293276"/>
            <a:ext cx="4854526" cy="352618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7829" y="133853"/>
            <a:ext cx="1087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3600" b="1" dirty="0">
                <a:solidFill>
                  <a:schemeClr val="bg1"/>
                </a:solidFill>
              </a:rPr>
              <a:t>Potenciales </a:t>
            </a:r>
            <a:r>
              <a:rPr lang="es-PE" sz="3600" b="1" dirty="0" smtClean="0">
                <a:solidFill>
                  <a:schemeClr val="bg1"/>
                </a:solidFill>
              </a:rPr>
              <a:t>impactos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428750" y="1142808"/>
            <a:ext cx="8782050" cy="121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La reducción de las pérdidas podría generar </a:t>
            </a:r>
            <a:r>
              <a:rPr lang="es-PE" sz="2400" b="1" dirty="0" smtClean="0">
                <a:solidFill>
                  <a:schemeClr val="tx1"/>
                </a:solidFill>
              </a:rPr>
              <a:t>un beneficio equivalente al 5% de las exportaciones agroindustriales </a:t>
            </a:r>
            <a:r>
              <a:rPr lang="es-PE" sz="2400" b="1" dirty="0">
                <a:solidFill>
                  <a:schemeClr val="tx1"/>
                </a:solidFill>
              </a:rPr>
              <a:t>1/</a:t>
            </a:r>
            <a:endParaRPr lang="es-PE" sz="2000" b="1" dirty="0">
              <a:solidFill>
                <a:schemeClr val="tx1"/>
              </a:solidFill>
            </a:endParaRPr>
          </a:p>
          <a:p>
            <a:pPr algn="ctr"/>
            <a:r>
              <a:rPr lang="es-PE" sz="2000" b="1" dirty="0">
                <a:solidFill>
                  <a:schemeClr val="tx1"/>
                </a:solidFill>
              </a:rPr>
              <a:t>(Crecimiento de las valor de las exportaciones </a:t>
            </a:r>
            <a:r>
              <a:rPr lang="es-PE" sz="2000" b="1" dirty="0" smtClean="0">
                <a:solidFill>
                  <a:schemeClr val="tx1"/>
                </a:solidFill>
              </a:rPr>
              <a:t>agroindustriales, </a:t>
            </a:r>
            <a:r>
              <a:rPr lang="es-PE" sz="2000" b="1" dirty="0">
                <a:solidFill>
                  <a:schemeClr val="tx1"/>
                </a:solidFill>
              </a:rPr>
              <a:t>Var.%)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8061414" y="4760202"/>
            <a:ext cx="654875" cy="4305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ector recto de flecha 27"/>
          <p:cNvCxnSpPr/>
          <p:nvPr/>
        </p:nvCxnSpPr>
        <p:spPr>
          <a:xfrm flipV="1">
            <a:off x="8388851" y="5181956"/>
            <a:ext cx="0" cy="46790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7828481" y="5649861"/>
            <a:ext cx="1401714" cy="369332"/>
          </a:xfrm>
          <a:prstGeom prst="rect">
            <a:avLst/>
          </a:prstGeom>
          <a:noFill/>
          <a:ln>
            <a:solidFill>
              <a:srgbClr val="CE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Beneficio</a:t>
            </a:r>
            <a:endParaRPr lang="en-US" dirty="0"/>
          </a:p>
        </p:txBody>
      </p:sp>
      <p:sp>
        <p:nvSpPr>
          <p:cNvPr id="30" name="Rectángulo 29"/>
          <p:cNvSpPr/>
          <p:nvPr/>
        </p:nvSpPr>
        <p:spPr>
          <a:xfrm>
            <a:off x="7964132" y="4334114"/>
            <a:ext cx="849438" cy="419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5.0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121447" y="2609850"/>
            <a:ext cx="1842733" cy="118050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Promedio crecimiento </a:t>
            </a:r>
            <a:r>
              <a:rPr lang="es-PE" dirty="0">
                <a:solidFill>
                  <a:schemeClr val="tx1"/>
                </a:solidFill>
              </a:rPr>
              <a:t>2011-2017: 13%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03451" y="6164700"/>
            <a:ext cx="4616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/>
              <a:t>1/ No considera nuevas hectáreas agrícolas. Estimados CPC.</a:t>
            </a:r>
            <a:endParaRPr lang="en-US" sz="14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892632" y="6472477"/>
            <a:ext cx="2337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/>
              <a:t>Fuente: BCR, Banco Mundial</a:t>
            </a:r>
            <a:endParaRPr lang="en-US" sz="1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8126" y="142774"/>
            <a:ext cx="120029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500" b="1" dirty="0">
                <a:solidFill>
                  <a:schemeClr val="bg1"/>
                </a:solidFill>
              </a:rPr>
              <a:t>Conclusiones</a:t>
            </a:r>
            <a:endParaRPr lang="es-PE" sz="35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3422" y="1086037"/>
            <a:ext cx="1180570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200" b="1" dirty="0"/>
              <a:t>Caída de la productividad evidencia necesidad de plantear medidas para retomar</a:t>
            </a:r>
            <a:r>
              <a:rPr lang="es-PE" sz="2200" b="1" dirty="0"/>
              <a:t> </a:t>
            </a:r>
            <a:r>
              <a:rPr lang="en-US" sz="2200" b="1" dirty="0"/>
              <a:t>su crecimiento.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200" b="1" dirty="0"/>
              <a:t>El desarrollo de la logística de un país genera importantes ganancias de productividad.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200" b="1" dirty="0"/>
              <a:t>Determinantes claves para impulsar la logística: infraestructura, trámites y seguridad.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200" b="1" dirty="0"/>
              <a:t>Infraestructura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200" b="1" dirty="0"/>
              <a:t>Crear organismo excepcional ejecutor adscrito </a:t>
            </a:r>
            <a:r>
              <a:rPr lang="en-US" sz="2200" b="1" dirty="0" smtClean="0"/>
              <a:t>MEF para ejes logísticos.</a:t>
            </a:r>
            <a:endParaRPr lang="en-US" sz="2200" b="1" dirty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200" b="1" dirty="0"/>
              <a:t>Avanzar con proyectos clave y habilitar cabotaje sin excepciones.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200" b="1" dirty="0"/>
              <a:t>Acelerar obtención de predios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200" b="1" dirty="0"/>
              <a:t>Asegurar mantenimiento de infraestructura y protección frente a desastres.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200" b="1" dirty="0"/>
              <a:t>Simplificación y digitalización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200" b="1" dirty="0"/>
              <a:t>Homologar certificaciones internacionales con certificaciones locales.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200" b="1" dirty="0"/>
              <a:t>Ampliar certificación de empacadoras y certificar campos de cultivo.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200" b="1" dirty="0"/>
              <a:t>Digitalizar el certificado fitosanitario.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200" b="1" dirty="0"/>
              <a:t>Seguridad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200" b="1" dirty="0"/>
              <a:t>Obra por impuesto para seguridad en principales vías.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95450" y="2023104"/>
            <a:ext cx="8610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Consejo Privado de Competitividad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[Logística]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207" t="9727" b="9600"/>
          <a:stretch>
            <a:fillRect/>
          </a:stretch>
        </p:blipFill>
        <p:spPr>
          <a:xfrm>
            <a:off x="10491537" y="6451105"/>
            <a:ext cx="1604210" cy="283096"/>
          </a:xfrm>
          <a:prstGeom prst="rect">
            <a:avLst/>
          </a:prstGeom>
          <a:solidFill>
            <a:srgbClr val="FF3F3F">
              <a:alpha val="52000"/>
            </a:s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26" y="1661657"/>
            <a:ext cx="8171730" cy="489275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8511" y="1055658"/>
            <a:ext cx="918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Perú: </a:t>
            </a:r>
            <a:r>
              <a:rPr lang="es-PE" sz="2400" b="1" dirty="0" smtClean="0"/>
              <a:t>Crecimiento, factores de producción y productividad</a:t>
            </a:r>
          </a:p>
          <a:p>
            <a:pPr algn="ctr"/>
            <a:r>
              <a:rPr lang="es-PE" sz="2400" b="1" dirty="0" smtClean="0"/>
              <a:t>(Var. %)</a:t>
            </a:r>
            <a:endParaRPr lang="en-US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29408" y="119719"/>
            <a:ext cx="1206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La improductividad le restó al crecimiento económico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84827" y="6551467"/>
            <a:ext cx="2254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/>
              <a:t>Fuente: BCR, APOYO Consultoría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9408" y="119719"/>
            <a:ext cx="1206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Pilares para recuperar el impulso de la productividad 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62301" y="2360203"/>
            <a:ext cx="2718930" cy="610465"/>
          </a:xfrm>
          <a:prstGeom prst="rect">
            <a:avLst/>
          </a:prstGeom>
          <a:solidFill>
            <a:srgbClr val="F42434">
              <a:alpha val="82000"/>
            </a:srgbClr>
          </a:solidFill>
          <a:ln>
            <a:solidFill>
              <a:srgbClr val="F4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Educación 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62301" y="3042461"/>
            <a:ext cx="2718930" cy="626038"/>
          </a:xfrm>
          <a:prstGeom prst="rect">
            <a:avLst/>
          </a:prstGeom>
          <a:solidFill>
            <a:schemeClr val="accent6">
              <a:lumMod val="75000"/>
              <a:alpha val="8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Logística 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62301" y="3772814"/>
            <a:ext cx="2718930" cy="635543"/>
          </a:xfrm>
          <a:prstGeom prst="rect">
            <a:avLst/>
          </a:prstGeom>
          <a:solidFill>
            <a:srgbClr val="F42434">
              <a:alpha val="82000"/>
            </a:srgbClr>
          </a:solidFill>
          <a:ln>
            <a:solidFill>
              <a:srgbClr val="F4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Infraestructura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62300" y="4458079"/>
            <a:ext cx="2718932" cy="638083"/>
          </a:xfrm>
          <a:prstGeom prst="rect">
            <a:avLst/>
          </a:prstGeom>
          <a:solidFill>
            <a:schemeClr val="bg1"/>
          </a:solidFill>
          <a:ln>
            <a:solidFill>
              <a:srgbClr val="F4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Salud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54511" y="3052668"/>
            <a:ext cx="2727540" cy="615831"/>
          </a:xfrm>
          <a:prstGeom prst="rect">
            <a:avLst/>
          </a:prstGeom>
          <a:solidFill>
            <a:srgbClr val="F42434">
              <a:alpha val="82000"/>
            </a:srgbClr>
          </a:solidFill>
          <a:ln>
            <a:solidFill>
              <a:srgbClr val="F4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Innovación 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048866" y="3772814"/>
            <a:ext cx="2739708" cy="635543"/>
          </a:xfrm>
          <a:prstGeom prst="rect">
            <a:avLst/>
          </a:prstGeom>
          <a:solidFill>
            <a:srgbClr val="F42434">
              <a:alpha val="82000"/>
            </a:srgbClr>
          </a:solidFill>
          <a:ln>
            <a:solidFill>
              <a:srgbClr val="F4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Justicia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54512" y="5978367"/>
            <a:ext cx="2727538" cy="719644"/>
          </a:xfrm>
          <a:prstGeom prst="rect">
            <a:avLst/>
          </a:prstGeom>
          <a:solidFill>
            <a:schemeClr val="bg1"/>
          </a:solidFill>
          <a:ln>
            <a:solidFill>
              <a:srgbClr val="F4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Seguridad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62300" y="5978365"/>
            <a:ext cx="2718932" cy="719645"/>
          </a:xfrm>
          <a:prstGeom prst="rect">
            <a:avLst/>
          </a:prstGeom>
          <a:solidFill>
            <a:schemeClr val="bg1"/>
          </a:solidFill>
          <a:ln>
            <a:solidFill>
              <a:srgbClr val="F4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Sistema tributario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048866" y="2360202"/>
            <a:ext cx="2739708" cy="610466"/>
          </a:xfrm>
          <a:prstGeom prst="rect">
            <a:avLst/>
          </a:prstGeom>
          <a:solidFill>
            <a:srgbClr val="F42434">
              <a:alpha val="82000"/>
            </a:srgbClr>
          </a:solidFill>
          <a:ln>
            <a:solidFill>
              <a:srgbClr val="F4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TICs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054512" y="1498115"/>
            <a:ext cx="2727538" cy="793931"/>
          </a:xfrm>
          <a:prstGeom prst="rect">
            <a:avLst/>
          </a:prstGeom>
          <a:solidFill>
            <a:srgbClr val="F42434">
              <a:alpha val="82000"/>
            </a:srgbClr>
          </a:solidFill>
          <a:ln>
            <a:solidFill>
              <a:srgbClr val="F4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Ambiente de negocios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62301" y="5154307"/>
            <a:ext cx="2718930" cy="750578"/>
          </a:xfrm>
          <a:prstGeom prst="rect">
            <a:avLst/>
          </a:prstGeom>
          <a:solidFill>
            <a:schemeClr val="bg1"/>
          </a:solidFill>
          <a:ln>
            <a:solidFill>
              <a:srgbClr val="F4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Financiamiento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62300" y="1507145"/>
            <a:ext cx="2718932" cy="775872"/>
          </a:xfrm>
          <a:prstGeom prst="rect">
            <a:avLst/>
          </a:prstGeom>
          <a:solidFill>
            <a:srgbClr val="F42434">
              <a:alpha val="82000"/>
            </a:srgbClr>
          </a:solidFill>
          <a:ln>
            <a:solidFill>
              <a:srgbClr val="F4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Mercado laboral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054512" y="4458079"/>
            <a:ext cx="2727539" cy="632481"/>
          </a:xfrm>
          <a:prstGeom prst="rect">
            <a:avLst/>
          </a:prstGeom>
          <a:solidFill>
            <a:schemeClr val="bg1"/>
          </a:solidFill>
          <a:ln>
            <a:solidFill>
              <a:srgbClr val="F4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Corrupción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054512" y="5154307"/>
            <a:ext cx="2727539" cy="750578"/>
          </a:xfrm>
          <a:prstGeom prst="rect">
            <a:avLst/>
          </a:prstGeom>
          <a:solidFill>
            <a:schemeClr val="bg1"/>
          </a:solidFill>
          <a:ln>
            <a:solidFill>
              <a:srgbClr val="F4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Crecimiento verde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162301" y="1042075"/>
            <a:ext cx="5619749" cy="38788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Productividad</a:t>
            </a:r>
            <a:endParaRPr lang="es-P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70560" y="990795"/>
            <a:ext cx="10492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Países “similares” a</a:t>
            </a:r>
            <a:r>
              <a:rPr lang="en-US" sz="2000" b="1" dirty="0"/>
              <a:t>l </a:t>
            </a:r>
            <a:r>
              <a:rPr lang="es-PE" sz="2000" b="1" dirty="0"/>
              <a:t>Perú que han desarrollado su sistema logístico han tenido importantes ganancias de productividad</a:t>
            </a:r>
            <a:r>
              <a:rPr lang="en-US" sz="2000" b="1" dirty="0"/>
              <a:t> 1</a:t>
            </a:r>
            <a:r>
              <a:rPr lang="es-PE" sz="2000" b="1" dirty="0"/>
              <a:t>/</a:t>
            </a:r>
          </a:p>
          <a:p>
            <a:pPr algn="ctr"/>
            <a:r>
              <a:rPr lang="es-PE" sz="1600" b="1" dirty="0"/>
              <a:t>(PBI per cápita, Puntaje Doing Business Comercio Transfronterizo, Productividad Total de Factores)</a:t>
            </a:r>
            <a:endParaRPr lang="en-US" sz="1600" b="1" dirty="0"/>
          </a:p>
        </p:txBody>
      </p:sp>
      <p:sp>
        <p:nvSpPr>
          <p:cNvPr id="15" name="Rectángulo 14"/>
          <p:cNvSpPr/>
          <p:nvPr/>
        </p:nvSpPr>
        <p:spPr>
          <a:xfrm>
            <a:off x="2897037" y="1968402"/>
            <a:ext cx="1476000" cy="55916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PBI per cápita 2016 2/</a:t>
            </a:r>
            <a:endParaRPr lang="en-US" sz="1600" dirty="0"/>
          </a:p>
        </p:txBody>
      </p:sp>
      <p:sp>
        <p:nvSpPr>
          <p:cNvPr id="18" name="Rectángulo 17"/>
          <p:cNvSpPr/>
          <p:nvPr/>
        </p:nvSpPr>
        <p:spPr>
          <a:xfrm>
            <a:off x="4644264" y="1968402"/>
            <a:ext cx="1203960" cy="55916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Puntaje 2006</a:t>
            </a:r>
            <a:endParaRPr lang="en-US" dirty="0"/>
          </a:p>
        </p:txBody>
      </p:sp>
      <p:sp>
        <p:nvSpPr>
          <p:cNvPr id="19" name="Rectángulo 18"/>
          <p:cNvSpPr/>
          <p:nvPr/>
        </p:nvSpPr>
        <p:spPr>
          <a:xfrm>
            <a:off x="6080760" y="1968402"/>
            <a:ext cx="1203960" cy="55916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Puntaje 2018</a:t>
            </a:r>
            <a:endParaRPr lang="en-US" dirty="0"/>
          </a:p>
        </p:txBody>
      </p:sp>
      <p:sp>
        <p:nvSpPr>
          <p:cNvPr id="20" name="Rectángulo 19"/>
          <p:cNvSpPr/>
          <p:nvPr/>
        </p:nvSpPr>
        <p:spPr>
          <a:xfrm>
            <a:off x="7574280" y="1968402"/>
            <a:ext cx="1203960" cy="55916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Crec.</a:t>
            </a:r>
            <a:r>
              <a:rPr lang="en-US" dirty="0"/>
              <a:t>%</a:t>
            </a:r>
            <a:r>
              <a:rPr lang="es-PE" dirty="0"/>
              <a:t> Puntaje</a:t>
            </a:r>
            <a:endParaRPr lang="en-US" dirty="0"/>
          </a:p>
        </p:txBody>
      </p:sp>
      <p:sp>
        <p:nvSpPr>
          <p:cNvPr id="23" name="Rectángulo 22"/>
          <p:cNvSpPr/>
          <p:nvPr/>
        </p:nvSpPr>
        <p:spPr>
          <a:xfrm>
            <a:off x="990600" y="3765143"/>
            <a:ext cx="1607820" cy="47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Costa Rica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990600" y="4891181"/>
            <a:ext cx="1607820" cy="5266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República Dominicana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888104" y="3765143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60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324600" y="3765143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888104" y="4915121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70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324600" y="4915121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89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818120" y="3765143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33.3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7818120" y="4915121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27.1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897037" y="4915121"/>
            <a:ext cx="147600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16,070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2897037" y="3765143"/>
            <a:ext cx="147600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16,433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4888104" y="3177149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57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6324600" y="3177149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85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7818120" y="3177149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49.1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990600" y="3177149"/>
            <a:ext cx="1607820" cy="47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Tailandia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897037" y="3177149"/>
            <a:ext cx="147600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16,884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990600" y="4327969"/>
            <a:ext cx="1607820" cy="47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Colombia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2897037" y="4327969"/>
            <a:ext cx="147600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14,126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9052560" y="1950595"/>
            <a:ext cx="1539240" cy="57782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Ganancia de productividad</a:t>
            </a:r>
            <a:endParaRPr lang="en-US" sz="1600" dirty="0"/>
          </a:p>
        </p:txBody>
      </p:sp>
      <p:sp>
        <p:nvSpPr>
          <p:cNvPr id="52" name="Rectángulo 51"/>
          <p:cNvSpPr/>
          <p:nvPr/>
        </p:nvSpPr>
        <p:spPr>
          <a:xfrm>
            <a:off x="4888104" y="4327969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54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6324600" y="4327969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72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7818120" y="4327969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33.3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129408" y="176869"/>
            <a:ext cx="125959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chemeClr val="bg1"/>
                </a:solidFill>
              </a:rPr>
              <a:t>Relación positiva entre desarrollo logístico y productividad</a:t>
            </a:r>
            <a:endParaRPr lang="es-PE" sz="3300" b="1" dirty="0">
              <a:solidFill>
                <a:schemeClr val="bg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990600" y="5518709"/>
            <a:ext cx="1607820" cy="47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Sri Lanka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2897037" y="5518709"/>
            <a:ext cx="147600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12,284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7818120" y="5518709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25.0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9464040" y="3765143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1.1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9464040" y="4915121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0.9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9464040" y="3177149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1.0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9464040" y="4327969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-0.1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9464040" y="5518709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1.3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4888104" y="5518709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64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6324600" y="5518709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80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990600" y="2583886"/>
            <a:ext cx="1607820" cy="47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Perú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4888104" y="2583886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73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6324600" y="2583886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79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7818120" y="2583886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8.2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2897037" y="2583886"/>
            <a:ext cx="147600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12,913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9464040" y="2583886"/>
            <a:ext cx="716280" cy="47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0.5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10303956" y="328419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ipse 81"/>
          <p:cNvSpPr/>
          <p:nvPr/>
        </p:nvSpPr>
        <p:spPr>
          <a:xfrm>
            <a:off x="10303956" y="387956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Elipse 82"/>
          <p:cNvSpPr/>
          <p:nvPr/>
        </p:nvSpPr>
        <p:spPr>
          <a:xfrm>
            <a:off x="10303956" y="501052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ipse 83"/>
          <p:cNvSpPr/>
          <p:nvPr/>
        </p:nvSpPr>
        <p:spPr>
          <a:xfrm>
            <a:off x="10303956" y="560589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ipse 84"/>
          <p:cNvSpPr/>
          <p:nvPr/>
        </p:nvSpPr>
        <p:spPr>
          <a:xfrm>
            <a:off x="10303956" y="4415151"/>
            <a:ext cx="288000" cy="28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ipse 86"/>
          <p:cNvSpPr/>
          <p:nvPr/>
        </p:nvSpPr>
        <p:spPr>
          <a:xfrm>
            <a:off x="10303956" y="2670418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adroTexto 20"/>
          <p:cNvSpPr txBox="1"/>
          <p:nvPr/>
        </p:nvSpPr>
        <p:spPr>
          <a:xfrm>
            <a:off x="670560" y="6195051"/>
            <a:ext cx="3900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/>
              <a:t>1/ Productividad: Productividad Total de Factores.</a:t>
            </a:r>
          </a:p>
          <a:p>
            <a:r>
              <a:rPr lang="es-PE" sz="1400" b="1" dirty="0"/>
              <a:t>2/ Ajustado por PPP.</a:t>
            </a:r>
            <a:endParaRPr lang="en-US" sz="1400" b="1" dirty="0"/>
          </a:p>
        </p:txBody>
      </p:sp>
      <p:sp>
        <p:nvSpPr>
          <p:cNvPr id="89" name="CuadroTexto 88"/>
          <p:cNvSpPr txBox="1"/>
          <p:nvPr/>
        </p:nvSpPr>
        <p:spPr>
          <a:xfrm>
            <a:off x="6873650" y="6195051"/>
            <a:ext cx="408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/>
              <a:t>Fuente: The Conference Board, Banco Mundial, WEO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7828" y="133853"/>
            <a:ext cx="1195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3600" b="1" dirty="0" smtClean="0">
                <a:solidFill>
                  <a:schemeClr val="bg1"/>
                </a:solidFill>
              </a:rPr>
              <a:t>Factores detrás de las pérdidas en la cadena logística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2732" y="1267841"/>
            <a:ext cx="5448918" cy="840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Aproximación de la estructura de costos logísticos de agroexportación </a:t>
            </a:r>
            <a:r>
              <a:rPr lang="es-PE" sz="2000" b="1" dirty="0">
                <a:solidFill>
                  <a:schemeClr val="tx1"/>
                </a:solidFill>
              </a:rPr>
              <a:t>(%)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894390103"/>
              </p:ext>
            </p:extLst>
          </p:nvPr>
        </p:nvGraphicFramePr>
        <p:xfrm>
          <a:off x="62345" y="2297709"/>
          <a:ext cx="6126047" cy="350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158436" y="5897738"/>
            <a:ext cx="2964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/>
              <a:t>Fuente: Banco Mundial, APOYO Consultoría</a:t>
            </a:r>
            <a:endParaRPr lang="en-US" sz="12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379422" y="2571754"/>
            <a:ext cx="681257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Razones de las pérdidas: </a:t>
            </a:r>
          </a:p>
          <a:p>
            <a:pPr algn="just"/>
            <a:endParaRPr lang="es-PE" sz="1000" dirty="0"/>
          </a:p>
          <a:p>
            <a:pPr marL="633730" lvl="1" indent="-457200" algn="just">
              <a:buAutoNum type="arabicParenBoth"/>
            </a:pPr>
            <a:r>
              <a:rPr lang="es-PE" sz="2400" dirty="0"/>
              <a:t>Mala calidad de infraestructura</a:t>
            </a:r>
          </a:p>
          <a:p>
            <a:pPr marL="633730" lvl="1" indent="-457200" algn="just">
              <a:buFontTx/>
              <a:buAutoNum type="arabicParenBoth"/>
            </a:pPr>
            <a:r>
              <a:rPr lang="es-PE" sz="2400" dirty="0"/>
              <a:t>Tiempo en trámites y controles</a:t>
            </a:r>
          </a:p>
          <a:p>
            <a:pPr marL="633730" lvl="1" indent="-457200" algn="just">
              <a:buFontTx/>
              <a:buAutoNum type="arabicParenBoth"/>
            </a:pPr>
            <a:r>
              <a:rPr lang="es-PE" sz="2400" dirty="0"/>
              <a:t>Robos</a:t>
            </a:r>
          </a:p>
          <a:p>
            <a:pPr marL="633730" lvl="1" indent="-457200" algn="just">
              <a:buAutoNum type="arabicParenBoth"/>
            </a:pPr>
            <a:r>
              <a:rPr lang="es-PE" sz="2400" dirty="0"/>
              <a:t>Mal manejo en la carga, descarga y tratamiento</a:t>
            </a:r>
          </a:p>
          <a:p>
            <a:pPr marL="176530" indent="-176530" algn="just"/>
            <a:endParaRPr lang="es-PE" sz="2400" dirty="0"/>
          </a:p>
          <a:p>
            <a:pPr marL="285750" indent="-285750" algn="just">
              <a:buFontTx/>
              <a:buChar char="-"/>
            </a:pP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713094" y="2595718"/>
            <a:ext cx="1115706" cy="545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tx1"/>
                </a:solidFill>
              </a:rPr>
              <a:t>Pérdidas  22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adroTexto 172"/>
          <p:cNvSpPr txBox="1"/>
          <p:nvPr/>
        </p:nvSpPr>
        <p:spPr>
          <a:xfrm>
            <a:off x="87828" y="133853"/>
            <a:ext cx="1244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3600" b="1" dirty="0">
                <a:solidFill>
                  <a:schemeClr val="bg1"/>
                </a:solidFill>
              </a:rPr>
              <a:t>Logística: Determinantes del desempeño </a:t>
            </a:r>
            <a:r>
              <a:rPr lang="en-US" sz="3600" b="1" dirty="0">
                <a:solidFill>
                  <a:schemeClr val="bg1"/>
                </a:solidFill>
              </a:rPr>
              <a:t>en el Perú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4227600" y="3454732"/>
            <a:ext cx="4228926" cy="900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Seguridad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73375" y="2426023"/>
            <a:ext cx="523579" cy="900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</a:rPr>
              <a:t>2</a:t>
            </a:r>
            <a:endParaRPr lang="es-PE" sz="49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73375" y="3454732"/>
            <a:ext cx="523579" cy="900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</a:rPr>
              <a:t>3</a:t>
            </a:r>
            <a:endParaRPr lang="es-PE" sz="4900" b="1" dirty="0">
              <a:solidFill>
                <a:schemeClr val="bg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219894" y="2426023"/>
            <a:ext cx="4244339" cy="900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Tiempo en trámites e inspecciones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573375" y="1397143"/>
            <a:ext cx="523579" cy="900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9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227600" y="4469881"/>
            <a:ext cx="4228926" cy="900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Calidad de los servicios</a:t>
            </a:r>
            <a:endParaRPr lang="es-PE" sz="28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573375" y="4469881"/>
            <a:ext cx="523579" cy="9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b="1" dirty="0" smtClean="0">
                <a:solidFill>
                  <a:schemeClr val="tx1"/>
                </a:solidFill>
              </a:rPr>
              <a:t>4</a:t>
            </a:r>
            <a:endParaRPr lang="es-PE" sz="4900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27600" y="5485030"/>
            <a:ext cx="4228926" cy="900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Tarifas</a:t>
            </a:r>
            <a:endParaRPr lang="es-PE" sz="2800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573375" y="5485030"/>
            <a:ext cx="523579" cy="9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b="1" dirty="0">
                <a:solidFill>
                  <a:schemeClr val="tx1"/>
                </a:solidFill>
              </a:rPr>
              <a:t>5</a:t>
            </a:r>
            <a:endParaRPr lang="es-PE" sz="4900" b="1" dirty="0">
              <a:solidFill>
                <a:schemeClr val="tx1"/>
              </a:solidFill>
            </a:endParaRPr>
          </a:p>
        </p:txBody>
      </p:sp>
      <p:sp>
        <p:nvSpPr>
          <p:cNvPr id="2" name="Cerrar llave 1"/>
          <p:cNvSpPr/>
          <p:nvPr/>
        </p:nvSpPr>
        <p:spPr>
          <a:xfrm>
            <a:off x="8529850" y="1397143"/>
            <a:ext cx="242634" cy="2957589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8966579" y="2533819"/>
            <a:ext cx="1733266" cy="684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Enfoque del CPC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219894" y="1397143"/>
            <a:ext cx="4236632" cy="900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Condiciones de la infraestructura</a:t>
            </a:r>
            <a:endParaRPr lang="es-P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33483" y="2364298"/>
            <a:ext cx="7055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Condiciones de infraestructura</a:t>
            </a:r>
            <a:endParaRPr 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207" t="9727" b="9600"/>
          <a:stretch>
            <a:fillRect/>
          </a:stretch>
        </p:blipFill>
        <p:spPr>
          <a:xfrm>
            <a:off x="10491537" y="6451105"/>
            <a:ext cx="1604210" cy="283096"/>
          </a:xfrm>
          <a:prstGeom prst="rect">
            <a:avLst/>
          </a:prstGeom>
          <a:solidFill>
            <a:srgbClr val="FF3F3F">
              <a:alpha val="5200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adroTexto 172"/>
          <p:cNvSpPr txBox="1"/>
          <p:nvPr/>
        </p:nvSpPr>
        <p:spPr>
          <a:xfrm>
            <a:off x="61782" y="156430"/>
            <a:ext cx="1200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Problemas en el Callao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347328" y="1285210"/>
            <a:ext cx="6430913" cy="1008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</a:rPr>
              <a:t>Se ha incrementado el movimiento de camiones, pero la infraestructura vial sigue casi igual</a:t>
            </a:r>
          </a:p>
          <a:p>
            <a:pPr algn="ctr"/>
            <a:r>
              <a:rPr lang="es-PE" b="1" dirty="0">
                <a:solidFill>
                  <a:schemeClr val="tx1"/>
                </a:solidFill>
              </a:rPr>
              <a:t>Callao: Movimiento de contenedores</a:t>
            </a:r>
          </a:p>
          <a:p>
            <a:pPr algn="ctr"/>
            <a:r>
              <a:rPr lang="es-PE" b="1" dirty="0">
                <a:solidFill>
                  <a:schemeClr val="tx1"/>
                </a:solidFill>
              </a:rPr>
              <a:t>(Millones de TEU)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46792" y="4006388"/>
            <a:ext cx="1171074" cy="18416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3268179" y="2888011"/>
            <a:ext cx="1171074" cy="29600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1643628" y="354472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/>
              <a:t>1.3</a:t>
            </a:r>
            <a:endParaRPr lang="en-US" sz="2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565015" y="2358874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/>
              <a:t>2.3</a:t>
            </a:r>
            <a:endParaRPr lang="en-US" sz="2400" b="1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624896" y="5848038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346793" y="5848038"/>
            <a:ext cx="116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2010</a:t>
            </a:r>
            <a:endParaRPr lang="en-US" sz="28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268180" y="5878563"/>
            <a:ext cx="1171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2017</a:t>
            </a:r>
            <a:endParaRPr lang="en-US" sz="28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142417" y="6432307"/>
            <a:ext cx="137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Fuente: APN</a:t>
            </a:r>
            <a:endParaRPr lang="en-US" b="1" dirty="0"/>
          </a:p>
        </p:txBody>
      </p:sp>
      <p:sp>
        <p:nvSpPr>
          <p:cNvPr id="2" name="Rectángulo 1"/>
          <p:cNvSpPr/>
          <p:nvPr/>
        </p:nvSpPr>
        <p:spPr>
          <a:xfrm>
            <a:off x="5467522" y="1570707"/>
            <a:ext cx="6407892" cy="4409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s-PE" sz="2400" b="1" dirty="0">
                <a:solidFill>
                  <a:schemeClr val="tx1"/>
                </a:solidFill>
              </a:rPr>
              <a:t>Cola de camiones puede llegar a ser de 12-14 horas. </a:t>
            </a:r>
            <a:r>
              <a:rPr lang="es-PE" sz="2000" b="1" dirty="0">
                <a:solidFill>
                  <a:schemeClr val="tx1"/>
                </a:solidFill>
              </a:rPr>
              <a:t>(Banco Mundial 2015)</a:t>
            </a:r>
          </a:p>
          <a:p>
            <a:pPr marL="285750" indent="-285750" algn="just">
              <a:buFontTx/>
              <a:buChar char="-"/>
            </a:pPr>
            <a:endParaRPr lang="es-PE" sz="1100" b="1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PE" sz="2400" b="1" dirty="0">
                <a:solidFill>
                  <a:schemeClr val="tx1"/>
                </a:solidFill>
              </a:rPr>
              <a:t>Plantear una solución integral para el Callao implicaría la intervención de por lo menos: (1) MTC, (2) MVCS, (3) MEF, (4) GORE Callao, (5) MUNI Callao, (6) SENACE, (7) Ministerio de Cultura, (8) SUNARP; y más de una oficina dentro de cada institución.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1670</Words>
  <Application>Microsoft Office PowerPoint</Application>
  <PresentationFormat>Personalizado</PresentationFormat>
  <Paragraphs>294</Paragraphs>
  <Slides>24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9_Diseño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LUQUE</dc:creator>
  <cp:lastModifiedBy>COMEX</cp:lastModifiedBy>
  <cp:revision>387</cp:revision>
  <cp:lastPrinted>2018-06-12T18:39:00Z</cp:lastPrinted>
  <dcterms:created xsi:type="dcterms:W3CDTF">2017-11-17T15:58:00Z</dcterms:created>
  <dcterms:modified xsi:type="dcterms:W3CDTF">2018-06-13T13:21:00Z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